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84" r:id="rId21"/>
    <p:sldId id="273" r:id="rId22"/>
    <p:sldId id="274" r:id="rId23"/>
    <p:sldId id="275" r:id="rId24"/>
    <p:sldId id="285" r:id="rId25"/>
    <p:sldId id="276" r:id="rId26"/>
    <p:sldId id="277" r:id="rId27"/>
    <p:sldId id="278" r:id="rId28"/>
    <p:sldId id="283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897" y="4624668"/>
            <a:ext cx="8542303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MGT 210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CHAPTER </a:t>
            </a:r>
            <a:r>
              <a:rPr lang="en-US" b="1" dirty="0"/>
              <a:t>13: MANAGING TEAMS</a:t>
            </a: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92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Member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07155"/>
          </a:xfrm>
        </p:spPr>
        <p:txBody>
          <a:bodyPr/>
          <a:lstStyle/>
          <a:p>
            <a:pPr lvl="0"/>
            <a:r>
              <a:rPr lang="en-US" dirty="0"/>
              <a:t>Abilities, skills and personality traits</a:t>
            </a:r>
            <a:endParaRPr lang="en-AU" dirty="0"/>
          </a:p>
          <a:p>
            <a:r>
              <a:rPr lang="en-US" dirty="0"/>
              <a:t>These determine </a:t>
            </a:r>
            <a:r>
              <a:rPr lang="en-US" u="sng" dirty="0"/>
              <a:t>what members can do </a:t>
            </a:r>
            <a:r>
              <a:rPr lang="en-US" dirty="0"/>
              <a:t>and </a:t>
            </a:r>
            <a:r>
              <a:rPr lang="en-US" u="sng" dirty="0"/>
              <a:t>how effectively </a:t>
            </a:r>
            <a:r>
              <a:rPr lang="en-US" dirty="0"/>
              <a:t>they will </a:t>
            </a:r>
            <a:r>
              <a:rPr lang="en-US" u="sng" dirty="0" smtClean="0"/>
              <a:t>perform </a:t>
            </a:r>
            <a:r>
              <a:rPr lang="en-US" u="sng" dirty="0"/>
              <a:t>in a group</a:t>
            </a:r>
            <a:r>
              <a:rPr lang="en-AU" u="sng" dirty="0"/>
              <a:t> </a:t>
            </a:r>
            <a:endParaRPr lang="en-AU" u="sng" dirty="0" smtClean="0"/>
          </a:p>
          <a:p>
            <a:r>
              <a:rPr lang="en-AU" dirty="0" smtClean="0"/>
              <a:t>Skills deemed as essential are:</a:t>
            </a:r>
          </a:p>
          <a:p>
            <a:pPr lvl="1"/>
            <a:r>
              <a:rPr lang="en-US" dirty="0" smtClean="0"/>
              <a:t>Conflict </a:t>
            </a:r>
            <a:r>
              <a:rPr lang="en-US" dirty="0"/>
              <a:t>management and </a:t>
            </a:r>
            <a:r>
              <a:rPr lang="en-US" dirty="0" smtClean="0"/>
              <a:t>resolution</a:t>
            </a:r>
            <a:endParaRPr lang="en-US" dirty="0"/>
          </a:p>
          <a:p>
            <a:pPr lvl="1"/>
            <a:r>
              <a:rPr lang="en-US" dirty="0" smtClean="0"/>
              <a:t>Collaborative </a:t>
            </a:r>
            <a:r>
              <a:rPr lang="en-US" dirty="0"/>
              <a:t>problem solving </a:t>
            </a:r>
          </a:p>
          <a:p>
            <a:pPr lvl="1"/>
            <a:r>
              <a:rPr lang="en-US" dirty="0" smtClean="0"/>
              <a:t>Communication </a:t>
            </a:r>
          </a:p>
          <a:p>
            <a:r>
              <a:rPr lang="en-US" u="sng" dirty="0"/>
              <a:t>Personality traits </a:t>
            </a:r>
            <a:r>
              <a:rPr lang="en-US" dirty="0"/>
              <a:t>also affect group performance because they </a:t>
            </a:r>
            <a:r>
              <a:rPr lang="en-US" u="sng" dirty="0"/>
              <a:t>strongly influence </a:t>
            </a:r>
            <a:r>
              <a:rPr lang="en-US" dirty="0" smtClean="0"/>
              <a:t>how </a:t>
            </a:r>
            <a:r>
              <a:rPr lang="en-US" dirty="0"/>
              <a:t>they </a:t>
            </a:r>
            <a:r>
              <a:rPr lang="en-US" u="sng" dirty="0"/>
              <a:t>individual will </a:t>
            </a:r>
            <a:r>
              <a:rPr lang="en-US" u="sng" dirty="0" smtClean="0"/>
              <a:t>interact</a:t>
            </a:r>
            <a:r>
              <a:rPr lang="en-US" dirty="0" smtClean="0"/>
              <a:t> 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A group’s </a:t>
            </a:r>
            <a:r>
              <a:rPr lang="en-US" sz="2000" u="sng" dirty="0"/>
              <a:t>performance potential </a:t>
            </a:r>
            <a:r>
              <a:rPr lang="en-US" sz="2000" dirty="0"/>
              <a:t>depends to a large extent on the </a:t>
            </a:r>
            <a:r>
              <a:rPr lang="en-US" sz="2000" u="sng" dirty="0"/>
              <a:t>resources each individual brings </a:t>
            </a:r>
            <a:r>
              <a:rPr lang="en-US" sz="2000" dirty="0"/>
              <a:t>to the group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13767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Structure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59340"/>
          </a:xfrm>
        </p:spPr>
        <p:txBody>
          <a:bodyPr>
            <a:normAutofit/>
          </a:bodyPr>
          <a:lstStyle/>
          <a:p>
            <a:r>
              <a:rPr lang="en-US" dirty="0" smtClean="0"/>
              <a:t>Roles</a:t>
            </a:r>
          </a:p>
          <a:p>
            <a:r>
              <a:rPr lang="en-US" dirty="0" smtClean="0"/>
              <a:t>Norms</a:t>
            </a:r>
          </a:p>
          <a:p>
            <a:r>
              <a:rPr lang="en-US" dirty="0" smtClean="0"/>
              <a:t>Conformity</a:t>
            </a:r>
          </a:p>
          <a:p>
            <a:r>
              <a:rPr lang="en-US" dirty="0" smtClean="0"/>
              <a:t>Status systems</a:t>
            </a:r>
          </a:p>
          <a:p>
            <a:r>
              <a:rPr lang="en-US" dirty="0" smtClean="0"/>
              <a:t>Group size</a:t>
            </a:r>
          </a:p>
          <a:p>
            <a:r>
              <a:rPr lang="en-US" dirty="0" smtClean="0"/>
              <a:t>Group cohesiveness</a:t>
            </a:r>
          </a:p>
          <a:p>
            <a:r>
              <a:rPr lang="en-US" dirty="0" smtClean="0"/>
              <a:t>Group decision making</a:t>
            </a:r>
          </a:p>
          <a:p>
            <a:r>
              <a:rPr lang="en-US" dirty="0" smtClean="0"/>
              <a:t>Conflict management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Groups have an internal structure that </a:t>
            </a:r>
            <a:r>
              <a:rPr lang="en-US" sz="2200" u="sng" dirty="0"/>
              <a:t>shapes member behaviors and influences </a:t>
            </a:r>
            <a:r>
              <a:rPr lang="en-US" sz="2200" dirty="0"/>
              <a:t>group performance</a:t>
            </a:r>
            <a:r>
              <a:rPr lang="en-AU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45580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Roles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Individuals </a:t>
            </a:r>
            <a:r>
              <a:rPr lang="en-US" sz="2200" u="sng" dirty="0"/>
              <a:t>are expe</a:t>
            </a:r>
            <a:r>
              <a:rPr lang="en-US" sz="2200" dirty="0"/>
              <a:t>cted to do certain things because of their </a:t>
            </a:r>
            <a:r>
              <a:rPr lang="en-US" sz="2200" u="sng" dirty="0"/>
              <a:t>position in the group</a:t>
            </a:r>
            <a:r>
              <a:rPr lang="en-US" sz="2200" dirty="0"/>
              <a:t>.  </a:t>
            </a:r>
            <a:endParaRPr lang="en-US" sz="2200" dirty="0" smtClean="0"/>
          </a:p>
          <a:p>
            <a:r>
              <a:rPr lang="en-US" sz="2200" dirty="0" smtClean="0"/>
              <a:t>These </a:t>
            </a:r>
            <a:r>
              <a:rPr lang="en-US" sz="2200" dirty="0"/>
              <a:t>roles are generally oriented </a:t>
            </a:r>
            <a:r>
              <a:rPr lang="en-US" sz="2200" dirty="0" smtClean="0"/>
              <a:t>toward: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either getting work </a:t>
            </a:r>
            <a:r>
              <a:rPr lang="en-US" dirty="0" smtClean="0"/>
              <a:t>done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keeping members happy.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role refers to </a:t>
            </a:r>
            <a:r>
              <a:rPr lang="en-US" u="sng" dirty="0"/>
              <a:t>behavior patterns expected </a:t>
            </a:r>
            <a:r>
              <a:rPr lang="en-US" dirty="0"/>
              <a:t>of someone </a:t>
            </a:r>
            <a:r>
              <a:rPr lang="en-US" u="sng" dirty="0"/>
              <a:t>occupying a given position </a:t>
            </a:r>
            <a:r>
              <a:rPr lang="en-US" dirty="0"/>
              <a:t>in a social </a:t>
            </a:r>
            <a:r>
              <a:rPr lang="en-US" dirty="0" smtClean="0"/>
              <a:t>unit</a:t>
            </a:r>
            <a:r>
              <a:rPr lang="en-A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84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Norms dictate things such </a:t>
            </a:r>
            <a:r>
              <a:rPr lang="en-US" dirty="0" smtClean="0"/>
              <a:t>as: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output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 absenteeism</a:t>
            </a:r>
            <a:endParaRPr lang="en-US" dirty="0"/>
          </a:p>
          <a:p>
            <a:pPr lvl="1"/>
            <a:r>
              <a:rPr lang="en-US" dirty="0" smtClean="0"/>
              <a:t>Promptness </a:t>
            </a:r>
            <a:endParaRPr lang="en-US" dirty="0"/>
          </a:p>
          <a:p>
            <a:pPr lvl="1"/>
            <a:r>
              <a:rPr lang="en-US" dirty="0" smtClean="0"/>
              <a:t>amount </a:t>
            </a:r>
            <a:r>
              <a:rPr lang="en-US" dirty="0"/>
              <a:t>of socialization on the job. </a:t>
            </a:r>
            <a:endParaRPr lang="en-AU" dirty="0"/>
          </a:p>
          <a:p>
            <a:r>
              <a:rPr lang="en-US" dirty="0"/>
              <a:t>The most widespread norms are </a:t>
            </a:r>
            <a:r>
              <a:rPr lang="en-US" u="sng" dirty="0"/>
              <a:t>related to work effort and performance. </a:t>
            </a:r>
            <a:endParaRPr lang="en-US" u="sn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are </a:t>
            </a:r>
            <a:r>
              <a:rPr lang="en-US" u="sng" dirty="0"/>
              <a:t>standards or expectation </a:t>
            </a:r>
            <a:r>
              <a:rPr lang="en-US" dirty="0"/>
              <a:t>that are </a:t>
            </a:r>
            <a:r>
              <a:rPr lang="en-US" u="sng" dirty="0"/>
              <a:t>accepted and shared </a:t>
            </a:r>
            <a:r>
              <a:rPr lang="en-US" dirty="0"/>
              <a:t>by a group’s members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09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Conformity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29101"/>
            <a:ext cx="7556313" cy="4144963"/>
          </a:xfrm>
        </p:spPr>
        <p:txBody>
          <a:bodyPr/>
          <a:lstStyle/>
          <a:p>
            <a:r>
              <a:rPr lang="en-US" dirty="0"/>
              <a:t>Group members often want to be seen as </a:t>
            </a:r>
            <a:r>
              <a:rPr lang="en-US" u="sng" dirty="0"/>
              <a:t>one of the group</a:t>
            </a:r>
            <a:r>
              <a:rPr lang="en-US" dirty="0"/>
              <a:t> and </a:t>
            </a:r>
            <a:r>
              <a:rPr lang="en-US" u="sng" dirty="0"/>
              <a:t>avoid being visibly </a:t>
            </a:r>
            <a:r>
              <a:rPr lang="en-US" u="sng" dirty="0" smtClean="0"/>
              <a:t>different</a:t>
            </a:r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When </a:t>
            </a:r>
            <a:r>
              <a:rPr lang="en-US" u="sng" dirty="0"/>
              <a:t>individual’s opinion differs greatly </a:t>
            </a:r>
            <a:r>
              <a:rPr lang="en-US" dirty="0"/>
              <a:t>from the group, the group often </a:t>
            </a:r>
            <a:r>
              <a:rPr lang="en-US" u="sng" dirty="0"/>
              <a:t>exerts intense pressure </a:t>
            </a:r>
            <a:r>
              <a:rPr lang="en-US" dirty="0"/>
              <a:t>on the individual to </a:t>
            </a:r>
            <a:r>
              <a:rPr lang="en-US" u="sng" dirty="0"/>
              <a:t>align his </a:t>
            </a:r>
            <a:r>
              <a:rPr lang="en-US" u="sng" dirty="0" smtClean="0"/>
              <a:t>or </a:t>
            </a:r>
            <a:r>
              <a:rPr lang="en-US" u="sng" dirty="0"/>
              <a:t>her opinion </a:t>
            </a:r>
            <a:r>
              <a:rPr lang="en-US" dirty="0"/>
              <a:t>to conform to others opinion. This is known as </a:t>
            </a:r>
            <a:r>
              <a:rPr lang="en-US" b="1" dirty="0"/>
              <a:t>groupthink</a:t>
            </a:r>
            <a:r>
              <a:rPr lang="en-US" dirty="0"/>
              <a:t>.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Because individuals want to be </a:t>
            </a:r>
            <a:r>
              <a:rPr lang="en-US" sz="2200" u="sng" dirty="0"/>
              <a:t>accepted by groups to which they belong</a:t>
            </a:r>
            <a:r>
              <a:rPr lang="en-US" sz="2200" dirty="0"/>
              <a:t>, they are susceptible to </a:t>
            </a:r>
            <a:r>
              <a:rPr lang="en-US" sz="2200" u="sng" dirty="0"/>
              <a:t>pressures to conform. </a:t>
            </a:r>
          </a:p>
        </p:txBody>
      </p:sp>
    </p:spTree>
    <p:extLst>
      <p:ext uri="{BB962C8B-B14F-4D97-AF65-F5344CB8AC3E}">
        <p14:creationId xmlns="" xmlns:p14="http://schemas.microsoft.com/office/powerpoint/2010/main" val="278285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Status Systems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can be a </a:t>
            </a:r>
            <a:r>
              <a:rPr lang="en-US" u="sng" dirty="0"/>
              <a:t>significant motivator </a:t>
            </a:r>
            <a:r>
              <a:rPr lang="en-US" dirty="0"/>
              <a:t>with </a:t>
            </a:r>
            <a:r>
              <a:rPr lang="en-US" u="sng" dirty="0"/>
              <a:t>behavioral </a:t>
            </a:r>
            <a:r>
              <a:rPr lang="en-US" u="sng" dirty="0" smtClean="0"/>
              <a:t>consequences</a:t>
            </a:r>
            <a:endParaRPr lang="en-AU" u="sng" dirty="0"/>
          </a:p>
          <a:p>
            <a:r>
              <a:rPr lang="en-US" dirty="0"/>
              <a:t>Status may be informally conferred by characteristics such as </a:t>
            </a:r>
            <a:r>
              <a:rPr lang="en-US" u="sng" dirty="0"/>
              <a:t>education, age , skill or experience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u="sng" dirty="0" smtClean="0"/>
              <a:t>Group </a:t>
            </a:r>
            <a:r>
              <a:rPr lang="en-US" u="sng" dirty="0"/>
              <a:t>members </a:t>
            </a:r>
            <a:r>
              <a:rPr lang="en-US" dirty="0"/>
              <a:t>have no problem placing </a:t>
            </a:r>
            <a:r>
              <a:rPr lang="en-US" u="sng" dirty="0"/>
              <a:t>people into status categories </a:t>
            </a:r>
            <a:r>
              <a:rPr lang="en-US" dirty="0"/>
              <a:t>and </a:t>
            </a:r>
            <a:r>
              <a:rPr lang="en-US" u="sng" dirty="0"/>
              <a:t>usually agree </a:t>
            </a:r>
            <a:r>
              <a:rPr lang="en-US" dirty="0"/>
              <a:t>about who has high or low status. 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Status is </a:t>
            </a:r>
            <a:r>
              <a:rPr lang="en-US" u="sng" dirty="0"/>
              <a:t>prestige grading position </a:t>
            </a:r>
            <a:r>
              <a:rPr lang="en-US" dirty="0"/>
              <a:t>or </a:t>
            </a:r>
            <a:r>
              <a:rPr lang="en-US" u="sng" dirty="0"/>
              <a:t>rank</a:t>
            </a:r>
            <a:r>
              <a:rPr lang="en-US" dirty="0"/>
              <a:t> within a group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79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Size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groups are faster at </a:t>
            </a:r>
            <a:r>
              <a:rPr lang="en-US" u="sng" dirty="0"/>
              <a:t>completing tasks </a:t>
            </a:r>
            <a:r>
              <a:rPr lang="en-US" dirty="0"/>
              <a:t>than larger one. </a:t>
            </a:r>
            <a:endParaRPr lang="en-AU" dirty="0"/>
          </a:p>
          <a:p>
            <a:r>
              <a:rPr lang="en-US" dirty="0"/>
              <a:t>Larger groups are good at </a:t>
            </a:r>
            <a:r>
              <a:rPr lang="en-US" u="sng" dirty="0"/>
              <a:t>getting diverse inputs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/>
              <a:t>Social loafing</a:t>
            </a:r>
            <a:r>
              <a:rPr lang="en-US" dirty="0"/>
              <a:t> is the tendency for an individual to </a:t>
            </a:r>
            <a:r>
              <a:rPr lang="en-US" u="sng" dirty="0"/>
              <a:t>expend less effort</a:t>
            </a:r>
            <a:r>
              <a:rPr lang="en-US" dirty="0"/>
              <a:t> when working </a:t>
            </a:r>
            <a:r>
              <a:rPr lang="en-US" u="sng" dirty="0"/>
              <a:t>collectively than working individually. </a:t>
            </a:r>
            <a:endParaRPr lang="en-US" u="sng" dirty="0" smtClean="0"/>
          </a:p>
          <a:p>
            <a:r>
              <a:rPr lang="en-US" dirty="0"/>
              <a:t>Social loafing may occur because people believe that </a:t>
            </a:r>
            <a:r>
              <a:rPr lang="en-US" u="sng" dirty="0"/>
              <a:t>others in the group aren’t doing their fair share</a:t>
            </a:r>
            <a:r>
              <a:rPr lang="en-AU" u="sng" dirty="0"/>
              <a:t>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Group size affects performance and satisfaction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753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Cohesiveness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moderating variable is the </a:t>
            </a:r>
            <a:r>
              <a:rPr lang="en-US" u="sng" dirty="0"/>
              <a:t>degree to which the group’s attitude</a:t>
            </a:r>
            <a:r>
              <a:rPr lang="en-US" dirty="0"/>
              <a:t> aligns with its </a:t>
            </a:r>
            <a:r>
              <a:rPr lang="en-US" u="sng" dirty="0"/>
              <a:t>goals or the goals </a:t>
            </a:r>
            <a:r>
              <a:rPr lang="en-US" dirty="0"/>
              <a:t>of the organization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u="sng" dirty="0"/>
              <a:t>more cohesive </a:t>
            </a:r>
            <a:r>
              <a:rPr lang="en-US" dirty="0"/>
              <a:t>the groups, the more its members will </a:t>
            </a:r>
            <a:r>
              <a:rPr lang="en-US" u="sng" dirty="0"/>
              <a:t>follow its goals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Highly cohesive groups are more effective than less cohesive 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the goals are </a:t>
            </a:r>
            <a:r>
              <a:rPr lang="en-US" u="sng" dirty="0"/>
              <a:t>desirable,</a:t>
            </a:r>
            <a:r>
              <a:rPr lang="en-US" dirty="0"/>
              <a:t> a cohesive group is </a:t>
            </a:r>
            <a:r>
              <a:rPr lang="en-US" u="sng" dirty="0"/>
              <a:t>more productive</a:t>
            </a:r>
            <a:r>
              <a:rPr lang="en-US" dirty="0"/>
              <a:t> than a less cohesive group. 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degree to which members are </a:t>
            </a:r>
            <a:r>
              <a:rPr lang="en-US" u="sng" dirty="0" smtClean="0"/>
              <a:t>attracted to a group and share the group’s goals</a:t>
            </a:r>
            <a:r>
              <a:rPr lang="en-US" dirty="0" smtClean="0"/>
              <a:t>. </a:t>
            </a:r>
            <a:endParaRPr lang="en-AU" dirty="0" smtClean="0"/>
          </a:p>
        </p:txBody>
      </p:sp>
    </p:spTree>
    <p:extLst>
      <p:ext uri="{BB962C8B-B14F-4D97-AF65-F5344CB8AC3E}">
        <p14:creationId xmlns="" xmlns:p14="http://schemas.microsoft.com/office/powerpoint/2010/main" val="165829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72103"/>
            <a:ext cx="7556313" cy="995082"/>
          </a:xfrm>
        </p:spPr>
        <p:txBody>
          <a:bodyPr/>
          <a:lstStyle/>
          <a:p>
            <a:r>
              <a:rPr lang="en-US" dirty="0" smtClean="0"/>
              <a:t>Group Cohesiveness and Productivity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7" y="1904254"/>
            <a:ext cx="7238860" cy="414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Decision making</a:t>
            </a:r>
            <a:endParaRPr lang="en-US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920" r="-2292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6163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4405" r="-2440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two or more </a:t>
            </a:r>
            <a:r>
              <a:rPr lang="en-US" sz="2200" u="sng" dirty="0"/>
              <a:t>interacting and interdependent individuals </a:t>
            </a:r>
            <a:r>
              <a:rPr lang="en-US" sz="2200" dirty="0"/>
              <a:t>who </a:t>
            </a:r>
            <a:r>
              <a:rPr lang="en-US" sz="2200" u="sng" dirty="0"/>
              <a:t>come together to achieve specific goals</a:t>
            </a:r>
            <a:endParaRPr lang="en-AU" sz="2200" u="sng" dirty="0"/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21865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Versus Individual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tabLst>
                <a:tab pos="4572000" algn="ctr"/>
                <a:tab pos="6400800" algn="ctr"/>
              </a:tabLst>
            </a:pPr>
            <a:r>
              <a:rPr lang="en-US" b="1" dirty="0" smtClean="0">
                <a:solidFill>
                  <a:srgbClr val="990033"/>
                </a:solidFill>
                <a:latin typeface="Arial" pitchFamily="34" charset="0"/>
              </a:rPr>
              <a:t>Criteria of Effectiveness 	Groups 	Individuals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 	</a:t>
            </a:r>
          </a:p>
          <a:p>
            <a:pPr>
              <a:spcBef>
                <a:spcPct val="50000"/>
              </a:spcBef>
              <a:tabLst>
                <a:tab pos="4572000" algn="ctr"/>
                <a:tab pos="6400800" algn="ctr"/>
              </a:tabLst>
            </a:pP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Accuracy 	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b="1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  <a:tabLst>
                <a:tab pos="4572000" algn="ctr"/>
                <a:tab pos="6400800" algn="ctr"/>
              </a:tabLst>
            </a:pP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Speed 	</a:t>
            </a:r>
            <a:r>
              <a:rPr lang="en-US" b="1" dirty="0" smtClean="0">
                <a:latin typeface="Arial" pitchFamily="34" charset="0"/>
              </a:rPr>
              <a:t>	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  <a:sym typeface="Wingdings" pitchFamily="2" charset="2"/>
              </a:rPr>
              <a:t>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 	</a:t>
            </a:r>
          </a:p>
          <a:p>
            <a:pPr>
              <a:spcBef>
                <a:spcPct val="50000"/>
              </a:spcBef>
              <a:tabLst>
                <a:tab pos="4572000" algn="ctr"/>
                <a:tab pos="6400800" algn="ctr"/>
              </a:tabLst>
            </a:pP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Creativity 	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  <a:sym typeface="Wingdings" pitchFamily="2" charset="2"/>
              </a:rPr>
              <a:t>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4572000" algn="ctr"/>
                <a:tab pos="6400800" algn="ctr"/>
              </a:tabLst>
            </a:pP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Degree of acceptance 	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  <a:sym typeface="Wingdings" pitchFamily="2" charset="2"/>
              </a:rPr>
              <a:t>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4572000" algn="ctr"/>
                <a:tab pos="6400800" algn="ctr"/>
              </a:tabLst>
            </a:pP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Efficiency 	</a:t>
            </a:r>
            <a:r>
              <a:rPr lang="en-US" b="1" dirty="0" smtClean="0">
                <a:latin typeface="Arial" pitchFamily="34" charset="0"/>
              </a:rPr>
              <a:t>	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  <a:sym typeface="Wingdings" pitchFamily="2" charset="2"/>
              </a:rPr>
              <a:t></a:t>
            </a:r>
            <a:r>
              <a:rPr lang="en-US" b="1" dirty="0" smtClean="0">
                <a:solidFill>
                  <a:srgbClr val="221E1F"/>
                </a:solidFill>
                <a:latin typeface="Arial" pitchFamily="34" charset="0"/>
              </a:rPr>
              <a:t>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Conflict Management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traditional view</a:t>
            </a:r>
            <a:r>
              <a:rPr lang="en-US" dirty="0"/>
              <a:t>: conflict must </a:t>
            </a:r>
            <a:r>
              <a:rPr lang="en-US" u="sng" dirty="0"/>
              <a:t>be </a:t>
            </a:r>
            <a:r>
              <a:rPr lang="en-US" u="sng" dirty="0" smtClean="0"/>
              <a:t>avoided</a:t>
            </a:r>
            <a:endParaRPr lang="en-AU" u="sng" dirty="0"/>
          </a:p>
          <a:p>
            <a:pPr lvl="0"/>
            <a:r>
              <a:rPr lang="en-US" b="1" dirty="0"/>
              <a:t>Human view: </a:t>
            </a:r>
            <a:r>
              <a:rPr lang="en-US" dirty="0"/>
              <a:t>conflict is a </a:t>
            </a:r>
            <a:r>
              <a:rPr lang="en-US" u="sng" dirty="0"/>
              <a:t>natural and inevitable outcome</a:t>
            </a:r>
            <a:r>
              <a:rPr lang="en-US" dirty="0"/>
              <a:t> in any group and need </a:t>
            </a:r>
            <a:r>
              <a:rPr lang="en-US" u="sng" dirty="0"/>
              <a:t>not be </a:t>
            </a:r>
            <a:r>
              <a:rPr lang="en-US" u="sng" dirty="0" smtClean="0"/>
              <a:t>negative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has potential to be </a:t>
            </a:r>
            <a:r>
              <a:rPr lang="en-US" u="sng" dirty="0"/>
              <a:t>positive force</a:t>
            </a:r>
            <a:r>
              <a:rPr lang="en-US" dirty="0"/>
              <a:t> in contributing to a group’s performance. </a:t>
            </a:r>
            <a:endParaRPr lang="en-AU" dirty="0"/>
          </a:p>
          <a:p>
            <a:r>
              <a:rPr lang="en-US" b="1" dirty="0" err="1"/>
              <a:t>Interactionist</a:t>
            </a:r>
            <a:r>
              <a:rPr lang="en-US" b="1" dirty="0"/>
              <a:t> view</a:t>
            </a:r>
            <a:r>
              <a:rPr lang="en-US" dirty="0"/>
              <a:t>: not only conflict be a positive force in a group but that </a:t>
            </a:r>
            <a:r>
              <a:rPr lang="en-US" u="sng" dirty="0"/>
              <a:t>some conflict is absolutely necessary </a:t>
            </a:r>
            <a:r>
              <a:rPr lang="en-US" dirty="0"/>
              <a:t>for a group to </a:t>
            </a:r>
            <a:r>
              <a:rPr lang="en-US" u="sng" dirty="0"/>
              <a:t>perform effectively</a:t>
            </a:r>
            <a:r>
              <a:rPr lang="en-AU" u="sng" dirty="0"/>
              <a:t>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perceived </a:t>
            </a:r>
            <a:r>
              <a:rPr lang="en-US" u="sng" dirty="0"/>
              <a:t>incompatible </a:t>
            </a:r>
            <a:r>
              <a:rPr lang="en-US" dirty="0"/>
              <a:t>differences resulting in some form of </a:t>
            </a:r>
            <a:r>
              <a:rPr lang="en-US" u="sng" dirty="0"/>
              <a:t>interference or opposition</a:t>
            </a:r>
            <a:r>
              <a:rPr lang="en-AU" u="sng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53548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Interactionist</a:t>
            </a:r>
            <a:r>
              <a:rPr lang="en-US" u="sng" dirty="0" smtClean="0"/>
              <a:t> View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/>
              <a:t>constructive and support </a:t>
            </a:r>
            <a:r>
              <a:rPr lang="en-US" dirty="0"/>
              <a:t>the goals &amp; </a:t>
            </a:r>
            <a:r>
              <a:rPr lang="en-US" u="sng" dirty="0"/>
              <a:t>improve performance</a:t>
            </a:r>
            <a:endParaRPr lang="en-AU" u="sng" dirty="0"/>
          </a:p>
          <a:p>
            <a:pPr lvl="2"/>
            <a:r>
              <a:rPr lang="en-US" b="1" dirty="0"/>
              <a:t>Task conflict</a:t>
            </a:r>
            <a:r>
              <a:rPr lang="en-US" dirty="0"/>
              <a:t>: relates to the content and goals of the work</a:t>
            </a:r>
            <a:endParaRPr lang="en-AU" dirty="0"/>
          </a:p>
          <a:p>
            <a:pPr lvl="2"/>
            <a:r>
              <a:rPr lang="en-US" b="1" dirty="0"/>
              <a:t>Process conflict: </a:t>
            </a:r>
            <a:r>
              <a:rPr lang="en-US" dirty="0"/>
              <a:t>refers to how the work gets done</a:t>
            </a:r>
            <a:endParaRPr lang="en-AU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/>
              <a:t>destructive and prevent </a:t>
            </a:r>
            <a:r>
              <a:rPr lang="en-US" dirty="0"/>
              <a:t>a group from achieving its goals.  </a:t>
            </a:r>
            <a:endParaRPr lang="en-AU" dirty="0"/>
          </a:p>
          <a:p>
            <a:pPr lvl="2"/>
            <a:r>
              <a:rPr lang="en-US" b="1" dirty="0"/>
              <a:t>Relationship conflict</a:t>
            </a:r>
            <a:r>
              <a:rPr lang="en-US" dirty="0"/>
              <a:t>: focuses on interpersonal relationships. </a:t>
            </a:r>
            <a:endParaRPr lang="en-AU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Functional Conflict </a:t>
            </a:r>
            <a:endParaRPr lang="en-US" b="1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/>
              <a:t>Dysfunctional conflict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282180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Conflict Management Options</a:t>
            </a:r>
            <a:endParaRPr lang="en-US" u="sn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793" r="-1279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95157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Conflict Management Options</a:t>
            </a:r>
            <a:endParaRPr lang="en-US" dirty="0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481513" y="3756025"/>
            <a:ext cx="227012" cy="227013"/>
          </a:xfrm>
          <a:custGeom>
            <a:avLst/>
            <a:gdLst/>
            <a:ahLst/>
            <a:cxnLst>
              <a:cxn ang="0">
                <a:pos x="143" y="70"/>
              </a:cxn>
              <a:cxn ang="0">
                <a:pos x="143" y="70"/>
              </a:cxn>
              <a:cxn ang="0">
                <a:pos x="143" y="56"/>
              </a:cxn>
              <a:cxn ang="0">
                <a:pos x="136" y="43"/>
              </a:cxn>
              <a:cxn ang="0">
                <a:pos x="129" y="30"/>
              </a:cxn>
              <a:cxn ang="0">
                <a:pos x="123" y="20"/>
              </a:cxn>
              <a:cxn ang="0">
                <a:pos x="113" y="10"/>
              </a:cxn>
              <a:cxn ang="0">
                <a:pos x="99" y="7"/>
              </a:cxn>
              <a:cxn ang="0">
                <a:pos x="86" y="0"/>
              </a:cxn>
              <a:cxn ang="0">
                <a:pos x="73" y="0"/>
              </a:cxn>
              <a:cxn ang="0">
                <a:pos x="73" y="0"/>
              </a:cxn>
              <a:cxn ang="0">
                <a:pos x="56" y="0"/>
              </a:cxn>
              <a:cxn ang="0">
                <a:pos x="43" y="7"/>
              </a:cxn>
              <a:cxn ang="0">
                <a:pos x="33" y="10"/>
              </a:cxn>
              <a:cxn ang="0">
                <a:pos x="23" y="20"/>
              </a:cxn>
              <a:cxn ang="0">
                <a:pos x="13" y="30"/>
              </a:cxn>
              <a:cxn ang="0">
                <a:pos x="7" y="43"/>
              </a:cxn>
              <a:cxn ang="0">
                <a:pos x="3" y="56"/>
              </a:cxn>
              <a:cxn ang="0">
                <a:pos x="0" y="70"/>
              </a:cxn>
              <a:cxn ang="0">
                <a:pos x="0" y="70"/>
              </a:cxn>
              <a:cxn ang="0">
                <a:pos x="3" y="86"/>
              </a:cxn>
              <a:cxn ang="0">
                <a:pos x="7" y="100"/>
              </a:cxn>
              <a:cxn ang="0">
                <a:pos x="13" y="110"/>
              </a:cxn>
              <a:cxn ang="0">
                <a:pos x="23" y="119"/>
              </a:cxn>
              <a:cxn ang="0">
                <a:pos x="33" y="129"/>
              </a:cxn>
              <a:cxn ang="0">
                <a:pos x="43" y="136"/>
              </a:cxn>
              <a:cxn ang="0">
                <a:pos x="56" y="139"/>
              </a:cxn>
              <a:cxn ang="0">
                <a:pos x="73" y="143"/>
              </a:cxn>
              <a:cxn ang="0">
                <a:pos x="73" y="143"/>
              </a:cxn>
              <a:cxn ang="0">
                <a:pos x="86" y="139"/>
              </a:cxn>
              <a:cxn ang="0">
                <a:pos x="99" y="136"/>
              </a:cxn>
              <a:cxn ang="0">
                <a:pos x="113" y="129"/>
              </a:cxn>
              <a:cxn ang="0">
                <a:pos x="123" y="119"/>
              </a:cxn>
              <a:cxn ang="0">
                <a:pos x="129" y="110"/>
              </a:cxn>
              <a:cxn ang="0">
                <a:pos x="136" y="100"/>
              </a:cxn>
              <a:cxn ang="0">
                <a:pos x="143" y="86"/>
              </a:cxn>
              <a:cxn ang="0">
                <a:pos x="143" y="70"/>
              </a:cxn>
              <a:cxn ang="0">
                <a:pos x="143" y="70"/>
              </a:cxn>
            </a:cxnLst>
            <a:rect l="0" t="0" r="r" b="b"/>
            <a:pathLst>
              <a:path w="143" h="143">
                <a:moveTo>
                  <a:pt x="143" y="70"/>
                </a:moveTo>
                <a:lnTo>
                  <a:pt x="143" y="70"/>
                </a:lnTo>
                <a:lnTo>
                  <a:pt x="143" y="56"/>
                </a:lnTo>
                <a:lnTo>
                  <a:pt x="136" y="43"/>
                </a:lnTo>
                <a:lnTo>
                  <a:pt x="129" y="30"/>
                </a:lnTo>
                <a:lnTo>
                  <a:pt x="123" y="20"/>
                </a:lnTo>
                <a:lnTo>
                  <a:pt x="113" y="10"/>
                </a:lnTo>
                <a:lnTo>
                  <a:pt x="99" y="7"/>
                </a:lnTo>
                <a:lnTo>
                  <a:pt x="86" y="0"/>
                </a:lnTo>
                <a:lnTo>
                  <a:pt x="73" y="0"/>
                </a:lnTo>
                <a:lnTo>
                  <a:pt x="73" y="0"/>
                </a:lnTo>
                <a:lnTo>
                  <a:pt x="56" y="0"/>
                </a:lnTo>
                <a:lnTo>
                  <a:pt x="43" y="7"/>
                </a:lnTo>
                <a:lnTo>
                  <a:pt x="33" y="10"/>
                </a:lnTo>
                <a:lnTo>
                  <a:pt x="23" y="20"/>
                </a:lnTo>
                <a:lnTo>
                  <a:pt x="13" y="30"/>
                </a:lnTo>
                <a:lnTo>
                  <a:pt x="7" y="43"/>
                </a:lnTo>
                <a:lnTo>
                  <a:pt x="3" y="56"/>
                </a:lnTo>
                <a:lnTo>
                  <a:pt x="0" y="70"/>
                </a:lnTo>
                <a:lnTo>
                  <a:pt x="0" y="70"/>
                </a:lnTo>
                <a:lnTo>
                  <a:pt x="3" y="86"/>
                </a:lnTo>
                <a:lnTo>
                  <a:pt x="7" y="100"/>
                </a:lnTo>
                <a:lnTo>
                  <a:pt x="13" y="110"/>
                </a:lnTo>
                <a:lnTo>
                  <a:pt x="23" y="119"/>
                </a:lnTo>
                <a:lnTo>
                  <a:pt x="33" y="129"/>
                </a:lnTo>
                <a:lnTo>
                  <a:pt x="43" y="136"/>
                </a:lnTo>
                <a:lnTo>
                  <a:pt x="56" y="139"/>
                </a:lnTo>
                <a:lnTo>
                  <a:pt x="73" y="143"/>
                </a:lnTo>
                <a:lnTo>
                  <a:pt x="73" y="143"/>
                </a:lnTo>
                <a:lnTo>
                  <a:pt x="86" y="139"/>
                </a:lnTo>
                <a:lnTo>
                  <a:pt x="99" y="136"/>
                </a:lnTo>
                <a:lnTo>
                  <a:pt x="113" y="129"/>
                </a:lnTo>
                <a:lnTo>
                  <a:pt x="123" y="119"/>
                </a:lnTo>
                <a:lnTo>
                  <a:pt x="129" y="110"/>
                </a:lnTo>
                <a:lnTo>
                  <a:pt x="136" y="100"/>
                </a:lnTo>
                <a:lnTo>
                  <a:pt x="143" y="86"/>
                </a:lnTo>
                <a:lnTo>
                  <a:pt x="143" y="70"/>
                </a:lnTo>
                <a:lnTo>
                  <a:pt x="143" y="70"/>
                </a:lnTo>
                <a:close/>
              </a:path>
            </a:pathLst>
          </a:custGeom>
          <a:solidFill>
            <a:srgbClr val="FF0000"/>
          </a:solidFill>
          <a:ln w="206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481513" y="3756025"/>
            <a:ext cx="227012" cy="227013"/>
          </a:xfrm>
          <a:custGeom>
            <a:avLst/>
            <a:gdLst/>
            <a:ahLst/>
            <a:cxnLst>
              <a:cxn ang="0">
                <a:pos x="143" y="70"/>
              </a:cxn>
              <a:cxn ang="0">
                <a:pos x="143" y="70"/>
              </a:cxn>
              <a:cxn ang="0">
                <a:pos x="143" y="56"/>
              </a:cxn>
              <a:cxn ang="0">
                <a:pos x="136" y="43"/>
              </a:cxn>
              <a:cxn ang="0">
                <a:pos x="129" y="30"/>
              </a:cxn>
              <a:cxn ang="0">
                <a:pos x="123" y="20"/>
              </a:cxn>
              <a:cxn ang="0">
                <a:pos x="113" y="10"/>
              </a:cxn>
              <a:cxn ang="0">
                <a:pos x="99" y="7"/>
              </a:cxn>
              <a:cxn ang="0">
                <a:pos x="86" y="0"/>
              </a:cxn>
              <a:cxn ang="0">
                <a:pos x="73" y="0"/>
              </a:cxn>
              <a:cxn ang="0">
                <a:pos x="73" y="0"/>
              </a:cxn>
              <a:cxn ang="0">
                <a:pos x="56" y="0"/>
              </a:cxn>
              <a:cxn ang="0">
                <a:pos x="43" y="7"/>
              </a:cxn>
              <a:cxn ang="0">
                <a:pos x="33" y="10"/>
              </a:cxn>
              <a:cxn ang="0">
                <a:pos x="23" y="20"/>
              </a:cxn>
              <a:cxn ang="0">
                <a:pos x="13" y="30"/>
              </a:cxn>
              <a:cxn ang="0">
                <a:pos x="7" y="43"/>
              </a:cxn>
              <a:cxn ang="0">
                <a:pos x="3" y="56"/>
              </a:cxn>
              <a:cxn ang="0">
                <a:pos x="0" y="70"/>
              </a:cxn>
              <a:cxn ang="0">
                <a:pos x="0" y="70"/>
              </a:cxn>
              <a:cxn ang="0">
                <a:pos x="3" y="86"/>
              </a:cxn>
              <a:cxn ang="0">
                <a:pos x="7" y="100"/>
              </a:cxn>
              <a:cxn ang="0">
                <a:pos x="13" y="110"/>
              </a:cxn>
              <a:cxn ang="0">
                <a:pos x="23" y="119"/>
              </a:cxn>
              <a:cxn ang="0">
                <a:pos x="33" y="129"/>
              </a:cxn>
              <a:cxn ang="0">
                <a:pos x="43" y="136"/>
              </a:cxn>
              <a:cxn ang="0">
                <a:pos x="56" y="139"/>
              </a:cxn>
              <a:cxn ang="0">
                <a:pos x="73" y="143"/>
              </a:cxn>
              <a:cxn ang="0">
                <a:pos x="73" y="143"/>
              </a:cxn>
              <a:cxn ang="0">
                <a:pos x="86" y="139"/>
              </a:cxn>
              <a:cxn ang="0">
                <a:pos x="99" y="136"/>
              </a:cxn>
              <a:cxn ang="0">
                <a:pos x="113" y="129"/>
              </a:cxn>
              <a:cxn ang="0">
                <a:pos x="123" y="119"/>
              </a:cxn>
              <a:cxn ang="0">
                <a:pos x="129" y="110"/>
              </a:cxn>
              <a:cxn ang="0">
                <a:pos x="136" y="100"/>
              </a:cxn>
              <a:cxn ang="0">
                <a:pos x="143" y="86"/>
              </a:cxn>
              <a:cxn ang="0">
                <a:pos x="143" y="70"/>
              </a:cxn>
              <a:cxn ang="0">
                <a:pos x="143" y="70"/>
              </a:cxn>
            </a:cxnLst>
            <a:rect l="0" t="0" r="r" b="b"/>
            <a:pathLst>
              <a:path w="143" h="143">
                <a:moveTo>
                  <a:pt x="143" y="70"/>
                </a:moveTo>
                <a:lnTo>
                  <a:pt x="143" y="70"/>
                </a:lnTo>
                <a:lnTo>
                  <a:pt x="143" y="56"/>
                </a:lnTo>
                <a:lnTo>
                  <a:pt x="136" y="43"/>
                </a:lnTo>
                <a:lnTo>
                  <a:pt x="129" y="30"/>
                </a:lnTo>
                <a:lnTo>
                  <a:pt x="123" y="20"/>
                </a:lnTo>
                <a:lnTo>
                  <a:pt x="113" y="10"/>
                </a:lnTo>
                <a:lnTo>
                  <a:pt x="99" y="7"/>
                </a:lnTo>
                <a:lnTo>
                  <a:pt x="86" y="0"/>
                </a:lnTo>
                <a:lnTo>
                  <a:pt x="73" y="0"/>
                </a:lnTo>
                <a:lnTo>
                  <a:pt x="73" y="0"/>
                </a:lnTo>
                <a:lnTo>
                  <a:pt x="56" y="0"/>
                </a:lnTo>
                <a:lnTo>
                  <a:pt x="43" y="7"/>
                </a:lnTo>
                <a:lnTo>
                  <a:pt x="33" y="10"/>
                </a:lnTo>
                <a:lnTo>
                  <a:pt x="23" y="20"/>
                </a:lnTo>
                <a:lnTo>
                  <a:pt x="13" y="30"/>
                </a:lnTo>
                <a:lnTo>
                  <a:pt x="7" y="43"/>
                </a:lnTo>
                <a:lnTo>
                  <a:pt x="3" y="56"/>
                </a:lnTo>
                <a:lnTo>
                  <a:pt x="0" y="70"/>
                </a:lnTo>
                <a:lnTo>
                  <a:pt x="0" y="70"/>
                </a:lnTo>
                <a:lnTo>
                  <a:pt x="3" y="86"/>
                </a:lnTo>
                <a:lnTo>
                  <a:pt x="7" y="100"/>
                </a:lnTo>
                <a:lnTo>
                  <a:pt x="13" y="110"/>
                </a:lnTo>
                <a:lnTo>
                  <a:pt x="23" y="119"/>
                </a:lnTo>
                <a:lnTo>
                  <a:pt x="33" y="129"/>
                </a:lnTo>
                <a:lnTo>
                  <a:pt x="43" y="136"/>
                </a:lnTo>
                <a:lnTo>
                  <a:pt x="56" y="139"/>
                </a:lnTo>
                <a:lnTo>
                  <a:pt x="73" y="143"/>
                </a:lnTo>
                <a:lnTo>
                  <a:pt x="73" y="143"/>
                </a:lnTo>
                <a:lnTo>
                  <a:pt x="86" y="139"/>
                </a:lnTo>
                <a:lnTo>
                  <a:pt x="99" y="136"/>
                </a:lnTo>
                <a:lnTo>
                  <a:pt x="113" y="129"/>
                </a:lnTo>
                <a:lnTo>
                  <a:pt x="123" y="119"/>
                </a:lnTo>
                <a:lnTo>
                  <a:pt x="129" y="110"/>
                </a:lnTo>
                <a:lnTo>
                  <a:pt x="136" y="100"/>
                </a:lnTo>
                <a:lnTo>
                  <a:pt x="143" y="86"/>
                </a:lnTo>
                <a:lnTo>
                  <a:pt x="143" y="70"/>
                </a:lnTo>
                <a:lnTo>
                  <a:pt x="143" y="70"/>
                </a:lnTo>
                <a:close/>
              </a:path>
            </a:pathLst>
          </a:custGeom>
          <a:noFill/>
          <a:ln w="4763">
            <a:solidFill>
              <a:srgbClr val="F22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301875" y="1698625"/>
            <a:ext cx="4579938" cy="4325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25"/>
              </a:cxn>
              <a:cxn ang="0">
                <a:pos x="2885" y="2725"/>
              </a:cxn>
            </a:cxnLst>
            <a:rect l="0" t="0" r="r" b="b"/>
            <a:pathLst>
              <a:path w="2885" h="2725">
                <a:moveTo>
                  <a:pt x="0" y="0"/>
                </a:moveTo>
                <a:lnTo>
                  <a:pt x="0" y="2725"/>
                </a:lnTo>
                <a:lnTo>
                  <a:pt x="2885" y="27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6"/>
          <p:cNvSpPr>
            <a:spLocks noEditPoints="1"/>
          </p:cNvSpPr>
          <p:nvPr/>
        </p:nvSpPr>
        <p:spPr bwMode="auto">
          <a:xfrm>
            <a:off x="1633538" y="3471863"/>
            <a:ext cx="120650" cy="936625"/>
          </a:xfrm>
          <a:custGeom>
            <a:avLst/>
            <a:gdLst/>
            <a:ahLst/>
            <a:cxnLst>
              <a:cxn ang="0">
                <a:pos x="73" y="580"/>
              </a:cxn>
              <a:cxn ang="0">
                <a:pos x="10" y="560"/>
              </a:cxn>
              <a:cxn ang="0">
                <a:pos x="73" y="517"/>
              </a:cxn>
              <a:cxn ang="0">
                <a:pos x="60" y="491"/>
              </a:cxn>
              <a:cxn ang="0">
                <a:pos x="37" y="514"/>
              </a:cxn>
              <a:cxn ang="0">
                <a:pos x="23" y="504"/>
              </a:cxn>
              <a:cxn ang="0">
                <a:pos x="47" y="521"/>
              </a:cxn>
              <a:cxn ang="0">
                <a:pos x="70" y="511"/>
              </a:cxn>
              <a:cxn ang="0">
                <a:pos x="76" y="468"/>
              </a:cxn>
              <a:cxn ang="0">
                <a:pos x="53" y="451"/>
              </a:cxn>
              <a:cxn ang="0">
                <a:pos x="30" y="471"/>
              </a:cxn>
              <a:cxn ang="0">
                <a:pos x="23" y="464"/>
              </a:cxn>
              <a:cxn ang="0">
                <a:pos x="50" y="468"/>
              </a:cxn>
              <a:cxn ang="0">
                <a:pos x="70" y="468"/>
              </a:cxn>
              <a:cxn ang="0">
                <a:pos x="37" y="395"/>
              </a:cxn>
              <a:cxn ang="0">
                <a:pos x="40" y="438"/>
              </a:cxn>
              <a:cxn ang="0">
                <a:pos x="76" y="415"/>
              </a:cxn>
              <a:cxn ang="0">
                <a:pos x="66" y="421"/>
              </a:cxn>
              <a:cxn ang="0">
                <a:pos x="33" y="428"/>
              </a:cxn>
              <a:cxn ang="0">
                <a:pos x="43" y="431"/>
              </a:cxn>
              <a:cxn ang="0">
                <a:pos x="33" y="368"/>
              </a:cxn>
              <a:cxn ang="0">
                <a:pos x="23" y="361"/>
              </a:cxn>
              <a:cxn ang="0">
                <a:pos x="40" y="385"/>
              </a:cxn>
              <a:cxn ang="0">
                <a:pos x="57" y="348"/>
              </a:cxn>
              <a:cxn ang="0">
                <a:pos x="76" y="332"/>
              </a:cxn>
              <a:cxn ang="0">
                <a:pos x="57" y="338"/>
              </a:cxn>
              <a:cxn ang="0">
                <a:pos x="73" y="305"/>
              </a:cxn>
              <a:cxn ang="0">
                <a:pos x="10" y="305"/>
              </a:cxn>
              <a:cxn ang="0">
                <a:pos x="7" y="315"/>
              </a:cxn>
              <a:cxn ang="0">
                <a:pos x="73" y="265"/>
              </a:cxn>
              <a:cxn ang="0">
                <a:pos x="66" y="272"/>
              </a:cxn>
              <a:cxn ang="0">
                <a:pos x="47" y="196"/>
              </a:cxn>
              <a:cxn ang="0">
                <a:pos x="30" y="235"/>
              </a:cxn>
              <a:cxn ang="0">
                <a:pos x="76" y="216"/>
              </a:cxn>
              <a:cxn ang="0">
                <a:pos x="66" y="216"/>
              </a:cxn>
              <a:cxn ang="0">
                <a:pos x="43" y="232"/>
              </a:cxn>
              <a:cxn ang="0">
                <a:pos x="43" y="206"/>
              </a:cxn>
              <a:cxn ang="0">
                <a:pos x="40" y="176"/>
              </a:cxn>
              <a:cxn ang="0">
                <a:pos x="73" y="149"/>
              </a:cxn>
              <a:cxn ang="0">
                <a:pos x="23" y="159"/>
              </a:cxn>
              <a:cxn ang="0">
                <a:pos x="23" y="186"/>
              </a:cxn>
              <a:cxn ang="0">
                <a:pos x="37" y="86"/>
              </a:cxn>
              <a:cxn ang="0">
                <a:pos x="40" y="129"/>
              </a:cxn>
              <a:cxn ang="0">
                <a:pos x="76" y="103"/>
              </a:cxn>
              <a:cxn ang="0">
                <a:pos x="66" y="109"/>
              </a:cxn>
              <a:cxn ang="0">
                <a:pos x="33" y="116"/>
              </a:cxn>
              <a:cxn ang="0">
                <a:pos x="43" y="119"/>
              </a:cxn>
              <a:cxn ang="0">
                <a:pos x="70" y="46"/>
              </a:cxn>
              <a:cxn ang="0">
                <a:pos x="43" y="56"/>
              </a:cxn>
              <a:cxn ang="0">
                <a:pos x="30" y="46"/>
              </a:cxn>
              <a:cxn ang="0">
                <a:pos x="30" y="73"/>
              </a:cxn>
              <a:cxn ang="0">
                <a:pos x="60" y="53"/>
              </a:cxn>
              <a:cxn ang="0">
                <a:pos x="73" y="33"/>
              </a:cxn>
              <a:cxn ang="0">
                <a:pos x="66" y="3"/>
              </a:cxn>
              <a:cxn ang="0">
                <a:pos x="40" y="20"/>
              </a:cxn>
              <a:cxn ang="0">
                <a:pos x="23" y="3"/>
              </a:cxn>
              <a:cxn ang="0">
                <a:pos x="37" y="33"/>
              </a:cxn>
              <a:cxn ang="0">
                <a:pos x="60" y="10"/>
              </a:cxn>
            </a:cxnLst>
            <a:rect l="0" t="0" r="r" b="b"/>
            <a:pathLst>
              <a:path w="76" h="590">
                <a:moveTo>
                  <a:pt x="53" y="547"/>
                </a:moveTo>
                <a:lnTo>
                  <a:pt x="73" y="541"/>
                </a:lnTo>
                <a:lnTo>
                  <a:pt x="73" y="531"/>
                </a:lnTo>
                <a:lnTo>
                  <a:pt x="3" y="554"/>
                </a:lnTo>
                <a:lnTo>
                  <a:pt x="3" y="567"/>
                </a:lnTo>
                <a:lnTo>
                  <a:pt x="73" y="590"/>
                </a:lnTo>
                <a:lnTo>
                  <a:pt x="73" y="580"/>
                </a:lnTo>
                <a:lnTo>
                  <a:pt x="53" y="574"/>
                </a:lnTo>
                <a:lnTo>
                  <a:pt x="53" y="547"/>
                </a:lnTo>
                <a:close/>
                <a:moveTo>
                  <a:pt x="43" y="570"/>
                </a:moveTo>
                <a:lnTo>
                  <a:pt x="23" y="564"/>
                </a:lnTo>
                <a:lnTo>
                  <a:pt x="23" y="564"/>
                </a:lnTo>
                <a:lnTo>
                  <a:pt x="10" y="560"/>
                </a:lnTo>
                <a:lnTo>
                  <a:pt x="10" y="560"/>
                </a:lnTo>
                <a:lnTo>
                  <a:pt x="10" y="560"/>
                </a:lnTo>
                <a:lnTo>
                  <a:pt x="23" y="557"/>
                </a:lnTo>
                <a:lnTo>
                  <a:pt x="43" y="550"/>
                </a:lnTo>
                <a:lnTo>
                  <a:pt x="43" y="570"/>
                </a:lnTo>
                <a:close/>
                <a:moveTo>
                  <a:pt x="73" y="524"/>
                </a:moveTo>
                <a:lnTo>
                  <a:pt x="73" y="524"/>
                </a:lnTo>
                <a:lnTo>
                  <a:pt x="73" y="517"/>
                </a:lnTo>
                <a:lnTo>
                  <a:pt x="76" y="511"/>
                </a:lnTo>
                <a:lnTo>
                  <a:pt x="76" y="511"/>
                </a:lnTo>
                <a:lnTo>
                  <a:pt x="73" y="501"/>
                </a:lnTo>
                <a:lnTo>
                  <a:pt x="70" y="497"/>
                </a:lnTo>
                <a:lnTo>
                  <a:pt x="66" y="491"/>
                </a:lnTo>
                <a:lnTo>
                  <a:pt x="60" y="491"/>
                </a:lnTo>
                <a:lnTo>
                  <a:pt x="60" y="491"/>
                </a:lnTo>
                <a:lnTo>
                  <a:pt x="53" y="491"/>
                </a:lnTo>
                <a:lnTo>
                  <a:pt x="50" y="494"/>
                </a:lnTo>
                <a:lnTo>
                  <a:pt x="43" y="504"/>
                </a:lnTo>
                <a:lnTo>
                  <a:pt x="43" y="504"/>
                </a:lnTo>
                <a:lnTo>
                  <a:pt x="40" y="511"/>
                </a:lnTo>
                <a:lnTo>
                  <a:pt x="37" y="514"/>
                </a:lnTo>
                <a:lnTo>
                  <a:pt x="37" y="514"/>
                </a:lnTo>
                <a:lnTo>
                  <a:pt x="30" y="511"/>
                </a:lnTo>
                <a:lnTo>
                  <a:pt x="30" y="504"/>
                </a:lnTo>
                <a:lnTo>
                  <a:pt x="30" y="504"/>
                </a:lnTo>
                <a:lnTo>
                  <a:pt x="30" y="494"/>
                </a:lnTo>
                <a:lnTo>
                  <a:pt x="23" y="494"/>
                </a:lnTo>
                <a:lnTo>
                  <a:pt x="23" y="494"/>
                </a:lnTo>
                <a:lnTo>
                  <a:pt x="23" y="504"/>
                </a:lnTo>
                <a:lnTo>
                  <a:pt x="23" y="504"/>
                </a:lnTo>
                <a:lnTo>
                  <a:pt x="23" y="514"/>
                </a:lnTo>
                <a:lnTo>
                  <a:pt x="27" y="517"/>
                </a:lnTo>
                <a:lnTo>
                  <a:pt x="30" y="521"/>
                </a:lnTo>
                <a:lnTo>
                  <a:pt x="37" y="524"/>
                </a:lnTo>
                <a:lnTo>
                  <a:pt x="37" y="524"/>
                </a:lnTo>
                <a:lnTo>
                  <a:pt x="47" y="521"/>
                </a:lnTo>
                <a:lnTo>
                  <a:pt x="50" y="511"/>
                </a:lnTo>
                <a:lnTo>
                  <a:pt x="50" y="511"/>
                </a:lnTo>
                <a:lnTo>
                  <a:pt x="57" y="501"/>
                </a:lnTo>
                <a:lnTo>
                  <a:pt x="60" y="501"/>
                </a:lnTo>
                <a:lnTo>
                  <a:pt x="60" y="501"/>
                </a:lnTo>
                <a:lnTo>
                  <a:pt x="66" y="501"/>
                </a:lnTo>
                <a:lnTo>
                  <a:pt x="70" y="511"/>
                </a:lnTo>
                <a:lnTo>
                  <a:pt x="70" y="511"/>
                </a:lnTo>
                <a:lnTo>
                  <a:pt x="66" y="521"/>
                </a:lnTo>
                <a:lnTo>
                  <a:pt x="73" y="524"/>
                </a:lnTo>
                <a:close/>
                <a:moveTo>
                  <a:pt x="73" y="481"/>
                </a:moveTo>
                <a:lnTo>
                  <a:pt x="73" y="481"/>
                </a:lnTo>
                <a:lnTo>
                  <a:pt x="73" y="474"/>
                </a:lnTo>
                <a:lnTo>
                  <a:pt x="76" y="468"/>
                </a:lnTo>
                <a:lnTo>
                  <a:pt x="76" y="468"/>
                </a:lnTo>
                <a:lnTo>
                  <a:pt x="73" y="461"/>
                </a:lnTo>
                <a:lnTo>
                  <a:pt x="70" y="454"/>
                </a:lnTo>
                <a:lnTo>
                  <a:pt x="66" y="451"/>
                </a:lnTo>
                <a:lnTo>
                  <a:pt x="60" y="448"/>
                </a:lnTo>
                <a:lnTo>
                  <a:pt x="60" y="448"/>
                </a:lnTo>
                <a:lnTo>
                  <a:pt x="53" y="451"/>
                </a:lnTo>
                <a:lnTo>
                  <a:pt x="50" y="451"/>
                </a:lnTo>
                <a:lnTo>
                  <a:pt x="43" y="461"/>
                </a:lnTo>
                <a:lnTo>
                  <a:pt x="43" y="461"/>
                </a:lnTo>
                <a:lnTo>
                  <a:pt x="40" y="471"/>
                </a:lnTo>
                <a:lnTo>
                  <a:pt x="37" y="471"/>
                </a:lnTo>
                <a:lnTo>
                  <a:pt x="37" y="471"/>
                </a:lnTo>
                <a:lnTo>
                  <a:pt x="30" y="471"/>
                </a:lnTo>
                <a:lnTo>
                  <a:pt x="30" y="464"/>
                </a:lnTo>
                <a:lnTo>
                  <a:pt x="30" y="464"/>
                </a:lnTo>
                <a:lnTo>
                  <a:pt x="30" y="454"/>
                </a:lnTo>
                <a:lnTo>
                  <a:pt x="23" y="451"/>
                </a:lnTo>
                <a:lnTo>
                  <a:pt x="23" y="451"/>
                </a:lnTo>
                <a:lnTo>
                  <a:pt x="23" y="464"/>
                </a:lnTo>
                <a:lnTo>
                  <a:pt x="23" y="464"/>
                </a:lnTo>
                <a:lnTo>
                  <a:pt x="23" y="471"/>
                </a:lnTo>
                <a:lnTo>
                  <a:pt x="27" y="478"/>
                </a:lnTo>
                <a:lnTo>
                  <a:pt x="30" y="481"/>
                </a:lnTo>
                <a:lnTo>
                  <a:pt x="37" y="481"/>
                </a:lnTo>
                <a:lnTo>
                  <a:pt x="37" y="481"/>
                </a:lnTo>
                <a:lnTo>
                  <a:pt x="47" y="478"/>
                </a:lnTo>
                <a:lnTo>
                  <a:pt x="50" y="468"/>
                </a:lnTo>
                <a:lnTo>
                  <a:pt x="50" y="468"/>
                </a:lnTo>
                <a:lnTo>
                  <a:pt x="57" y="461"/>
                </a:lnTo>
                <a:lnTo>
                  <a:pt x="60" y="458"/>
                </a:lnTo>
                <a:lnTo>
                  <a:pt x="60" y="458"/>
                </a:lnTo>
                <a:lnTo>
                  <a:pt x="66" y="461"/>
                </a:lnTo>
                <a:lnTo>
                  <a:pt x="70" y="468"/>
                </a:lnTo>
                <a:lnTo>
                  <a:pt x="70" y="468"/>
                </a:lnTo>
                <a:lnTo>
                  <a:pt x="66" y="481"/>
                </a:lnTo>
                <a:lnTo>
                  <a:pt x="73" y="481"/>
                </a:lnTo>
                <a:close/>
                <a:moveTo>
                  <a:pt x="50" y="395"/>
                </a:moveTo>
                <a:lnTo>
                  <a:pt x="50" y="395"/>
                </a:lnTo>
                <a:lnTo>
                  <a:pt x="47" y="395"/>
                </a:lnTo>
                <a:lnTo>
                  <a:pt x="47" y="395"/>
                </a:lnTo>
                <a:lnTo>
                  <a:pt x="37" y="395"/>
                </a:lnTo>
                <a:lnTo>
                  <a:pt x="30" y="398"/>
                </a:lnTo>
                <a:lnTo>
                  <a:pt x="23" y="405"/>
                </a:lnTo>
                <a:lnTo>
                  <a:pt x="20" y="418"/>
                </a:lnTo>
                <a:lnTo>
                  <a:pt x="20" y="418"/>
                </a:lnTo>
                <a:lnTo>
                  <a:pt x="23" y="428"/>
                </a:lnTo>
                <a:lnTo>
                  <a:pt x="30" y="434"/>
                </a:lnTo>
                <a:lnTo>
                  <a:pt x="40" y="438"/>
                </a:lnTo>
                <a:lnTo>
                  <a:pt x="50" y="441"/>
                </a:lnTo>
                <a:lnTo>
                  <a:pt x="50" y="441"/>
                </a:lnTo>
                <a:lnTo>
                  <a:pt x="60" y="438"/>
                </a:lnTo>
                <a:lnTo>
                  <a:pt x="70" y="434"/>
                </a:lnTo>
                <a:lnTo>
                  <a:pt x="73" y="424"/>
                </a:lnTo>
                <a:lnTo>
                  <a:pt x="76" y="415"/>
                </a:lnTo>
                <a:lnTo>
                  <a:pt x="76" y="415"/>
                </a:lnTo>
                <a:lnTo>
                  <a:pt x="73" y="405"/>
                </a:lnTo>
                <a:lnTo>
                  <a:pt x="73" y="398"/>
                </a:lnTo>
                <a:lnTo>
                  <a:pt x="66" y="401"/>
                </a:lnTo>
                <a:lnTo>
                  <a:pt x="66" y="401"/>
                </a:lnTo>
                <a:lnTo>
                  <a:pt x="66" y="415"/>
                </a:lnTo>
                <a:lnTo>
                  <a:pt x="66" y="415"/>
                </a:lnTo>
                <a:lnTo>
                  <a:pt x="66" y="421"/>
                </a:lnTo>
                <a:lnTo>
                  <a:pt x="63" y="428"/>
                </a:lnTo>
                <a:lnTo>
                  <a:pt x="60" y="431"/>
                </a:lnTo>
                <a:lnTo>
                  <a:pt x="50" y="431"/>
                </a:lnTo>
                <a:lnTo>
                  <a:pt x="50" y="395"/>
                </a:lnTo>
                <a:close/>
                <a:moveTo>
                  <a:pt x="43" y="431"/>
                </a:moveTo>
                <a:lnTo>
                  <a:pt x="43" y="431"/>
                </a:lnTo>
                <a:lnTo>
                  <a:pt x="33" y="428"/>
                </a:lnTo>
                <a:lnTo>
                  <a:pt x="30" y="424"/>
                </a:lnTo>
                <a:lnTo>
                  <a:pt x="30" y="418"/>
                </a:lnTo>
                <a:lnTo>
                  <a:pt x="30" y="418"/>
                </a:lnTo>
                <a:lnTo>
                  <a:pt x="30" y="411"/>
                </a:lnTo>
                <a:lnTo>
                  <a:pt x="33" y="408"/>
                </a:lnTo>
                <a:lnTo>
                  <a:pt x="43" y="405"/>
                </a:lnTo>
                <a:lnTo>
                  <a:pt x="43" y="431"/>
                </a:lnTo>
                <a:close/>
                <a:moveTo>
                  <a:pt x="73" y="385"/>
                </a:moveTo>
                <a:lnTo>
                  <a:pt x="73" y="375"/>
                </a:lnTo>
                <a:lnTo>
                  <a:pt x="47" y="375"/>
                </a:lnTo>
                <a:lnTo>
                  <a:pt x="47" y="375"/>
                </a:lnTo>
                <a:lnTo>
                  <a:pt x="43" y="375"/>
                </a:lnTo>
                <a:lnTo>
                  <a:pt x="43" y="375"/>
                </a:lnTo>
                <a:lnTo>
                  <a:pt x="33" y="368"/>
                </a:lnTo>
                <a:lnTo>
                  <a:pt x="30" y="361"/>
                </a:lnTo>
                <a:lnTo>
                  <a:pt x="30" y="361"/>
                </a:lnTo>
                <a:lnTo>
                  <a:pt x="30" y="358"/>
                </a:lnTo>
                <a:lnTo>
                  <a:pt x="23" y="358"/>
                </a:lnTo>
                <a:lnTo>
                  <a:pt x="23" y="358"/>
                </a:lnTo>
                <a:lnTo>
                  <a:pt x="23" y="361"/>
                </a:lnTo>
                <a:lnTo>
                  <a:pt x="23" y="361"/>
                </a:lnTo>
                <a:lnTo>
                  <a:pt x="23" y="368"/>
                </a:lnTo>
                <a:lnTo>
                  <a:pt x="33" y="375"/>
                </a:lnTo>
                <a:lnTo>
                  <a:pt x="33" y="375"/>
                </a:lnTo>
                <a:lnTo>
                  <a:pt x="23" y="375"/>
                </a:lnTo>
                <a:lnTo>
                  <a:pt x="23" y="385"/>
                </a:lnTo>
                <a:lnTo>
                  <a:pt x="23" y="385"/>
                </a:lnTo>
                <a:lnTo>
                  <a:pt x="40" y="385"/>
                </a:lnTo>
                <a:lnTo>
                  <a:pt x="73" y="385"/>
                </a:lnTo>
                <a:close/>
                <a:moveTo>
                  <a:pt x="13" y="348"/>
                </a:moveTo>
                <a:lnTo>
                  <a:pt x="23" y="348"/>
                </a:lnTo>
                <a:lnTo>
                  <a:pt x="23" y="355"/>
                </a:lnTo>
                <a:lnTo>
                  <a:pt x="30" y="355"/>
                </a:lnTo>
                <a:lnTo>
                  <a:pt x="30" y="348"/>
                </a:lnTo>
                <a:lnTo>
                  <a:pt x="57" y="348"/>
                </a:lnTo>
                <a:lnTo>
                  <a:pt x="57" y="348"/>
                </a:lnTo>
                <a:lnTo>
                  <a:pt x="66" y="345"/>
                </a:lnTo>
                <a:lnTo>
                  <a:pt x="73" y="342"/>
                </a:lnTo>
                <a:lnTo>
                  <a:pt x="73" y="342"/>
                </a:lnTo>
                <a:lnTo>
                  <a:pt x="73" y="338"/>
                </a:lnTo>
                <a:lnTo>
                  <a:pt x="76" y="332"/>
                </a:lnTo>
                <a:lnTo>
                  <a:pt x="76" y="332"/>
                </a:lnTo>
                <a:lnTo>
                  <a:pt x="73" y="325"/>
                </a:lnTo>
                <a:lnTo>
                  <a:pt x="66" y="325"/>
                </a:lnTo>
                <a:lnTo>
                  <a:pt x="66" y="325"/>
                </a:lnTo>
                <a:lnTo>
                  <a:pt x="66" y="332"/>
                </a:lnTo>
                <a:lnTo>
                  <a:pt x="66" y="332"/>
                </a:lnTo>
                <a:lnTo>
                  <a:pt x="66" y="335"/>
                </a:lnTo>
                <a:lnTo>
                  <a:pt x="57" y="338"/>
                </a:lnTo>
                <a:lnTo>
                  <a:pt x="30" y="338"/>
                </a:lnTo>
                <a:lnTo>
                  <a:pt x="30" y="325"/>
                </a:lnTo>
                <a:lnTo>
                  <a:pt x="23" y="325"/>
                </a:lnTo>
                <a:lnTo>
                  <a:pt x="23" y="338"/>
                </a:lnTo>
                <a:lnTo>
                  <a:pt x="10" y="338"/>
                </a:lnTo>
                <a:lnTo>
                  <a:pt x="13" y="348"/>
                </a:lnTo>
                <a:close/>
                <a:moveTo>
                  <a:pt x="73" y="305"/>
                </a:moveTo>
                <a:lnTo>
                  <a:pt x="23" y="305"/>
                </a:lnTo>
                <a:lnTo>
                  <a:pt x="23" y="315"/>
                </a:lnTo>
                <a:lnTo>
                  <a:pt x="73" y="315"/>
                </a:lnTo>
                <a:lnTo>
                  <a:pt x="73" y="305"/>
                </a:lnTo>
                <a:close/>
                <a:moveTo>
                  <a:pt x="13" y="308"/>
                </a:moveTo>
                <a:lnTo>
                  <a:pt x="13" y="308"/>
                </a:lnTo>
                <a:lnTo>
                  <a:pt x="10" y="305"/>
                </a:lnTo>
                <a:lnTo>
                  <a:pt x="7" y="302"/>
                </a:lnTo>
                <a:lnTo>
                  <a:pt x="7" y="302"/>
                </a:lnTo>
                <a:lnTo>
                  <a:pt x="3" y="305"/>
                </a:lnTo>
                <a:lnTo>
                  <a:pt x="0" y="308"/>
                </a:lnTo>
                <a:lnTo>
                  <a:pt x="0" y="308"/>
                </a:lnTo>
                <a:lnTo>
                  <a:pt x="3" y="315"/>
                </a:lnTo>
                <a:lnTo>
                  <a:pt x="7" y="315"/>
                </a:lnTo>
                <a:lnTo>
                  <a:pt x="7" y="315"/>
                </a:lnTo>
                <a:lnTo>
                  <a:pt x="10" y="315"/>
                </a:lnTo>
                <a:lnTo>
                  <a:pt x="13" y="308"/>
                </a:lnTo>
                <a:lnTo>
                  <a:pt x="13" y="308"/>
                </a:lnTo>
                <a:close/>
                <a:moveTo>
                  <a:pt x="23" y="295"/>
                </a:moveTo>
                <a:lnTo>
                  <a:pt x="73" y="275"/>
                </a:lnTo>
                <a:lnTo>
                  <a:pt x="73" y="265"/>
                </a:lnTo>
                <a:lnTo>
                  <a:pt x="23" y="245"/>
                </a:lnTo>
                <a:lnTo>
                  <a:pt x="23" y="255"/>
                </a:lnTo>
                <a:lnTo>
                  <a:pt x="53" y="265"/>
                </a:lnTo>
                <a:lnTo>
                  <a:pt x="53" y="265"/>
                </a:lnTo>
                <a:lnTo>
                  <a:pt x="66" y="272"/>
                </a:lnTo>
                <a:lnTo>
                  <a:pt x="66" y="272"/>
                </a:lnTo>
                <a:lnTo>
                  <a:pt x="66" y="272"/>
                </a:lnTo>
                <a:lnTo>
                  <a:pt x="53" y="275"/>
                </a:lnTo>
                <a:lnTo>
                  <a:pt x="23" y="285"/>
                </a:lnTo>
                <a:lnTo>
                  <a:pt x="23" y="295"/>
                </a:lnTo>
                <a:close/>
                <a:moveTo>
                  <a:pt x="50" y="196"/>
                </a:moveTo>
                <a:lnTo>
                  <a:pt x="50" y="196"/>
                </a:lnTo>
                <a:lnTo>
                  <a:pt x="47" y="196"/>
                </a:lnTo>
                <a:lnTo>
                  <a:pt x="47" y="196"/>
                </a:lnTo>
                <a:lnTo>
                  <a:pt x="37" y="196"/>
                </a:lnTo>
                <a:lnTo>
                  <a:pt x="30" y="199"/>
                </a:lnTo>
                <a:lnTo>
                  <a:pt x="23" y="206"/>
                </a:lnTo>
                <a:lnTo>
                  <a:pt x="20" y="219"/>
                </a:lnTo>
                <a:lnTo>
                  <a:pt x="20" y="219"/>
                </a:lnTo>
                <a:lnTo>
                  <a:pt x="23" y="229"/>
                </a:lnTo>
                <a:lnTo>
                  <a:pt x="30" y="235"/>
                </a:lnTo>
                <a:lnTo>
                  <a:pt x="40" y="239"/>
                </a:lnTo>
                <a:lnTo>
                  <a:pt x="50" y="242"/>
                </a:lnTo>
                <a:lnTo>
                  <a:pt x="50" y="242"/>
                </a:lnTo>
                <a:lnTo>
                  <a:pt x="60" y="239"/>
                </a:lnTo>
                <a:lnTo>
                  <a:pt x="70" y="235"/>
                </a:lnTo>
                <a:lnTo>
                  <a:pt x="73" y="226"/>
                </a:lnTo>
                <a:lnTo>
                  <a:pt x="76" y="216"/>
                </a:lnTo>
                <a:lnTo>
                  <a:pt x="76" y="216"/>
                </a:lnTo>
                <a:lnTo>
                  <a:pt x="73" y="206"/>
                </a:lnTo>
                <a:lnTo>
                  <a:pt x="73" y="199"/>
                </a:lnTo>
                <a:lnTo>
                  <a:pt x="66" y="202"/>
                </a:lnTo>
                <a:lnTo>
                  <a:pt x="66" y="202"/>
                </a:lnTo>
                <a:lnTo>
                  <a:pt x="66" y="216"/>
                </a:lnTo>
                <a:lnTo>
                  <a:pt x="66" y="216"/>
                </a:lnTo>
                <a:lnTo>
                  <a:pt x="66" y="222"/>
                </a:lnTo>
                <a:lnTo>
                  <a:pt x="63" y="229"/>
                </a:lnTo>
                <a:lnTo>
                  <a:pt x="60" y="232"/>
                </a:lnTo>
                <a:lnTo>
                  <a:pt x="50" y="232"/>
                </a:lnTo>
                <a:lnTo>
                  <a:pt x="50" y="196"/>
                </a:lnTo>
                <a:close/>
                <a:moveTo>
                  <a:pt x="43" y="232"/>
                </a:moveTo>
                <a:lnTo>
                  <a:pt x="43" y="232"/>
                </a:lnTo>
                <a:lnTo>
                  <a:pt x="33" y="229"/>
                </a:lnTo>
                <a:lnTo>
                  <a:pt x="30" y="226"/>
                </a:lnTo>
                <a:lnTo>
                  <a:pt x="30" y="219"/>
                </a:lnTo>
                <a:lnTo>
                  <a:pt x="30" y="219"/>
                </a:lnTo>
                <a:lnTo>
                  <a:pt x="30" y="212"/>
                </a:lnTo>
                <a:lnTo>
                  <a:pt x="33" y="209"/>
                </a:lnTo>
                <a:lnTo>
                  <a:pt x="43" y="206"/>
                </a:lnTo>
                <a:lnTo>
                  <a:pt x="43" y="232"/>
                </a:lnTo>
                <a:close/>
                <a:moveTo>
                  <a:pt x="73" y="186"/>
                </a:moveTo>
                <a:lnTo>
                  <a:pt x="73" y="176"/>
                </a:lnTo>
                <a:lnTo>
                  <a:pt x="43" y="176"/>
                </a:lnTo>
                <a:lnTo>
                  <a:pt x="43" y="176"/>
                </a:lnTo>
                <a:lnTo>
                  <a:pt x="40" y="176"/>
                </a:lnTo>
                <a:lnTo>
                  <a:pt x="40" y="176"/>
                </a:lnTo>
                <a:lnTo>
                  <a:pt x="33" y="169"/>
                </a:lnTo>
                <a:lnTo>
                  <a:pt x="30" y="163"/>
                </a:lnTo>
                <a:lnTo>
                  <a:pt x="30" y="163"/>
                </a:lnTo>
                <a:lnTo>
                  <a:pt x="30" y="156"/>
                </a:lnTo>
                <a:lnTo>
                  <a:pt x="33" y="153"/>
                </a:lnTo>
                <a:lnTo>
                  <a:pt x="43" y="149"/>
                </a:lnTo>
                <a:lnTo>
                  <a:pt x="73" y="149"/>
                </a:lnTo>
                <a:lnTo>
                  <a:pt x="73" y="143"/>
                </a:lnTo>
                <a:lnTo>
                  <a:pt x="43" y="143"/>
                </a:lnTo>
                <a:lnTo>
                  <a:pt x="43" y="143"/>
                </a:lnTo>
                <a:lnTo>
                  <a:pt x="33" y="143"/>
                </a:lnTo>
                <a:lnTo>
                  <a:pt x="27" y="146"/>
                </a:lnTo>
                <a:lnTo>
                  <a:pt x="23" y="153"/>
                </a:lnTo>
                <a:lnTo>
                  <a:pt x="23" y="159"/>
                </a:lnTo>
                <a:lnTo>
                  <a:pt x="23" y="159"/>
                </a:lnTo>
                <a:lnTo>
                  <a:pt x="23" y="169"/>
                </a:lnTo>
                <a:lnTo>
                  <a:pt x="30" y="176"/>
                </a:lnTo>
                <a:lnTo>
                  <a:pt x="30" y="176"/>
                </a:lnTo>
                <a:lnTo>
                  <a:pt x="23" y="176"/>
                </a:lnTo>
                <a:lnTo>
                  <a:pt x="23" y="186"/>
                </a:lnTo>
                <a:lnTo>
                  <a:pt x="23" y="186"/>
                </a:lnTo>
                <a:lnTo>
                  <a:pt x="37" y="186"/>
                </a:lnTo>
                <a:lnTo>
                  <a:pt x="73" y="186"/>
                </a:lnTo>
                <a:close/>
                <a:moveTo>
                  <a:pt x="50" y="86"/>
                </a:moveTo>
                <a:lnTo>
                  <a:pt x="50" y="86"/>
                </a:lnTo>
                <a:lnTo>
                  <a:pt x="47" y="83"/>
                </a:lnTo>
                <a:lnTo>
                  <a:pt x="47" y="83"/>
                </a:lnTo>
                <a:lnTo>
                  <a:pt x="37" y="86"/>
                </a:lnTo>
                <a:lnTo>
                  <a:pt x="30" y="90"/>
                </a:lnTo>
                <a:lnTo>
                  <a:pt x="23" y="96"/>
                </a:lnTo>
                <a:lnTo>
                  <a:pt x="20" y="106"/>
                </a:lnTo>
                <a:lnTo>
                  <a:pt x="20" y="106"/>
                </a:lnTo>
                <a:lnTo>
                  <a:pt x="23" y="116"/>
                </a:lnTo>
                <a:lnTo>
                  <a:pt x="30" y="123"/>
                </a:lnTo>
                <a:lnTo>
                  <a:pt x="40" y="129"/>
                </a:lnTo>
                <a:lnTo>
                  <a:pt x="50" y="129"/>
                </a:lnTo>
                <a:lnTo>
                  <a:pt x="50" y="129"/>
                </a:lnTo>
                <a:lnTo>
                  <a:pt x="60" y="129"/>
                </a:lnTo>
                <a:lnTo>
                  <a:pt x="70" y="123"/>
                </a:lnTo>
                <a:lnTo>
                  <a:pt x="73" y="116"/>
                </a:lnTo>
                <a:lnTo>
                  <a:pt x="76" y="103"/>
                </a:lnTo>
                <a:lnTo>
                  <a:pt x="76" y="103"/>
                </a:lnTo>
                <a:lnTo>
                  <a:pt x="73" y="93"/>
                </a:lnTo>
                <a:lnTo>
                  <a:pt x="73" y="86"/>
                </a:lnTo>
                <a:lnTo>
                  <a:pt x="66" y="90"/>
                </a:lnTo>
                <a:lnTo>
                  <a:pt x="66" y="90"/>
                </a:lnTo>
                <a:lnTo>
                  <a:pt x="66" y="103"/>
                </a:lnTo>
                <a:lnTo>
                  <a:pt x="66" y="103"/>
                </a:lnTo>
                <a:lnTo>
                  <a:pt x="66" y="109"/>
                </a:lnTo>
                <a:lnTo>
                  <a:pt x="63" y="116"/>
                </a:lnTo>
                <a:lnTo>
                  <a:pt x="60" y="119"/>
                </a:lnTo>
                <a:lnTo>
                  <a:pt x="50" y="119"/>
                </a:lnTo>
                <a:lnTo>
                  <a:pt x="50" y="86"/>
                </a:lnTo>
                <a:close/>
                <a:moveTo>
                  <a:pt x="43" y="119"/>
                </a:moveTo>
                <a:lnTo>
                  <a:pt x="43" y="119"/>
                </a:lnTo>
                <a:lnTo>
                  <a:pt x="33" y="116"/>
                </a:lnTo>
                <a:lnTo>
                  <a:pt x="30" y="113"/>
                </a:lnTo>
                <a:lnTo>
                  <a:pt x="30" y="106"/>
                </a:lnTo>
                <a:lnTo>
                  <a:pt x="30" y="106"/>
                </a:lnTo>
                <a:lnTo>
                  <a:pt x="30" y="100"/>
                </a:lnTo>
                <a:lnTo>
                  <a:pt x="33" y="96"/>
                </a:lnTo>
                <a:lnTo>
                  <a:pt x="43" y="93"/>
                </a:lnTo>
                <a:lnTo>
                  <a:pt x="43" y="119"/>
                </a:lnTo>
                <a:close/>
                <a:moveTo>
                  <a:pt x="73" y="76"/>
                </a:moveTo>
                <a:lnTo>
                  <a:pt x="73" y="76"/>
                </a:lnTo>
                <a:lnTo>
                  <a:pt x="73" y="70"/>
                </a:lnTo>
                <a:lnTo>
                  <a:pt x="76" y="63"/>
                </a:lnTo>
                <a:lnTo>
                  <a:pt x="76" y="63"/>
                </a:lnTo>
                <a:lnTo>
                  <a:pt x="73" y="53"/>
                </a:lnTo>
                <a:lnTo>
                  <a:pt x="70" y="46"/>
                </a:lnTo>
                <a:lnTo>
                  <a:pt x="66" y="43"/>
                </a:lnTo>
                <a:lnTo>
                  <a:pt x="60" y="43"/>
                </a:lnTo>
                <a:lnTo>
                  <a:pt x="60" y="43"/>
                </a:lnTo>
                <a:lnTo>
                  <a:pt x="53" y="43"/>
                </a:lnTo>
                <a:lnTo>
                  <a:pt x="50" y="46"/>
                </a:lnTo>
                <a:lnTo>
                  <a:pt x="43" y="56"/>
                </a:lnTo>
                <a:lnTo>
                  <a:pt x="43" y="56"/>
                </a:lnTo>
                <a:lnTo>
                  <a:pt x="40" y="63"/>
                </a:lnTo>
                <a:lnTo>
                  <a:pt x="37" y="66"/>
                </a:lnTo>
                <a:lnTo>
                  <a:pt x="37" y="66"/>
                </a:lnTo>
                <a:lnTo>
                  <a:pt x="30" y="63"/>
                </a:lnTo>
                <a:lnTo>
                  <a:pt x="30" y="56"/>
                </a:lnTo>
                <a:lnTo>
                  <a:pt x="30" y="56"/>
                </a:lnTo>
                <a:lnTo>
                  <a:pt x="30" y="46"/>
                </a:lnTo>
                <a:lnTo>
                  <a:pt x="23" y="43"/>
                </a:lnTo>
                <a:lnTo>
                  <a:pt x="23" y="43"/>
                </a:lnTo>
                <a:lnTo>
                  <a:pt x="23" y="56"/>
                </a:lnTo>
                <a:lnTo>
                  <a:pt x="23" y="56"/>
                </a:lnTo>
                <a:lnTo>
                  <a:pt x="23" y="63"/>
                </a:lnTo>
                <a:lnTo>
                  <a:pt x="27" y="70"/>
                </a:lnTo>
                <a:lnTo>
                  <a:pt x="30" y="73"/>
                </a:lnTo>
                <a:lnTo>
                  <a:pt x="37" y="76"/>
                </a:lnTo>
                <a:lnTo>
                  <a:pt x="37" y="76"/>
                </a:lnTo>
                <a:lnTo>
                  <a:pt x="47" y="73"/>
                </a:lnTo>
                <a:lnTo>
                  <a:pt x="50" y="60"/>
                </a:lnTo>
                <a:lnTo>
                  <a:pt x="50" y="60"/>
                </a:lnTo>
                <a:lnTo>
                  <a:pt x="57" y="53"/>
                </a:lnTo>
                <a:lnTo>
                  <a:pt x="60" y="53"/>
                </a:lnTo>
                <a:lnTo>
                  <a:pt x="60" y="53"/>
                </a:lnTo>
                <a:lnTo>
                  <a:pt x="66" y="53"/>
                </a:lnTo>
                <a:lnTo>
                  <a:pt x="70" y="63"/>
                </a:lnTo>
                <a:lnTo>
                  <a:pt x="70" y="63"/>
                </a:lnTo>
                <a:lnTo>
                  <a:pt x="66" y="73"/>
                </a:lnTo>
                <a:lnTo>
                  <a:pt x="73" y="76"/>
                </a:lnTo>
                <a:close/>
                <a:moveTo>
                  <a:pt x="73" y="33"/>
                </a:moveTo>
                <a:lnTo>
                  <a:pt x="73" y="33"/>
                </a:lnTo>
                <a:lnTo>
                  <a:pt x="73" y="27"/>
                </a:lnTo>
                <a:lnTo>
                  <a:pt x="76" y="20"/>
                </a:lnTo>
                <a:lnTo>
                  <a:pt x="76" y="20"/>
                </a:lnTo>
                <a:lnTo>
                  <a:pt x="73" y="13"/>
                </a:lnTo>
                <a:lnTo>
                  <a:pt x="70" y="7"/>
                </a:lnTo>
                <a:lnTo>
                  <a:pt x="66" y="3"/>
                </a:lnTo>
                <a:lnTo>
                  <a:pt x="60" y="0"/>
                </a:lnTo>
                <a:lnTo>
                  <a:pt x="60" y="0"/>
                </a:lnTo>
                <a:lnTo>
                  <a:pt x="53" y="0"/>
                </a:lnTo>
                <a:lnTo>
                  <a:pt x="50" y="3"/>
                </a:lnTo>
                <a:lnTo>
                  <a:pt x="43" y="13"/>
                </a:lnTo>
                <a:lnTo>
                  <a:pt x="43" y="13"/>
                </a:lnTo>
                <a:lnTo>
                  <a:pt x="40" y="20"/>
                </a:lnTo>
                <a:lnTo>
                  <a:pt x="37" y="23"/>
                </a:lnTo>
                <a:lnTo>
                  <a:pt x="37" y="23"/>
                </a:lnTo>
                <a:lnTo>
                  <a:pt x="30" y="23"/>
                </a:lnTo>
                <a:lnTo>
                  <a:pt x="30" y="17"/>
                </a:lnTo>
                <a:lnTo>
                  <a:pt x="30" y="17"/>
                </a:lnTo>
                <a:lnTo>
                  <a:pt x="30" y="3"/>
                </a:lnTo>
                <a:lnTo>
                  <a:pt x="23" y="3"/>
                </a:lnTo>
                <a:lnTo>
                  <a:pt x="23" y="3"/>
                </a:lnTo>
                <a:lnTo>
                  <a:pt x="23" y="17"/>
                </a:lnTo>
                <a:lnTo>
                  <a:pt x="23" y="17"/>
                </a:lnTo>
                <a:lnTo>
                  <a:pt x="23" y="23"/>
                </a:lnTo>
                <a:lnTo>
                  <a:pt x="27" y="27"/>
                </a:lnTo>
                <a:lnTo>
                  <a:pt x="30" y="33"/>
                </a:lnTo>
                <a:lnTo>
                  <a:pt x="37" y="33"/>
                </a:lnTo>
                <a:lnTo>
                  <a:pt x="37" y="33"/>
                </a:lnTo>
                <a:lnTo>
                  <a:pt x="47" y="30"/>
                </a:lnTo>
                <a:lnTo>
                  <a:pt x="50" y="20"/>
                </a:lnTo>
                <a:lnTo>
                  <a:pt x="50" y="20"/>
                </a:lnTo>
                <a:lnTo>
                  <a:pt x="57" y="13"/>
                </a:lnTo>
                <a:lnTo>
                  <a:pt x="60" y="10"/>
                </a:lnTo>
                <a:lnTo>
                  <a:pt x="60" y="10"/>
                </a:lnTo>
                <a:lnTo>
                  <a:pt x="66" y="13"/>
                </a:lnTo>
                <a:lnTo>
                  <a:pt x="70" y="20"/>
                </a:lnTo>
                <a:lnTo>
                  <a:pt x="70" y="20"/>
                </a:lnTo>
                <a:lnTo>
                  <a:pt x="66" y="33"/>
                </a:lnTo>
                <a:lnTo>
                  <a:pt x="73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181225" y="6256338"/>
            <a:ext cx="11509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Myriad Roman" charset="0"/>
              </a:rPr>
              <a:t>Uncooperative</a:t>
            </a:r>
            <a:endParaRPr lang="en-US" b="1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086475" y="6256338"/>
            <a:ext cx="957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Myriad Roman" charset="0"/>
              </a:rPr>
              <a:t>Cooperative</a:t>
            </a:r>
            <a:endParaRPr lang="en-US" b="1"/>
          </a:p>
        </p:txBody>
      </p:sp>
      <p:sp>
        <p:nvSpPr>
          <p:cNvPr id="14" name="Freeform 19"/>
          <p:cNvSpPr>
            <a:spLocks noEditPoints="1"/>
          </p:cNvSpPr>
          <p:nvPr/>
        </p:nvSpPr>
        <p:spPr bwMode="auto">
          <a:xfrm>
            <a:off x="1860550" y="5387975"/>
            <a:ext cx="120650" cy="795338"/>
          </a:xfrm>
          <a:custGeom>
            <a:avLst/>
            <a:gdLst/>
            <a:ahLst/>
            <a:cxnLst>
              <a:cxn ang="0">
                <a:pos x="73" y="488"/>
              </a:cxn>
              <a:cxn ang="0">
                <a:pos x="43" y="448"/>
              </a:cxn>
              <a:cxn ang="0">
                <a:pos x="63" y="464"/>
              </a:cxn>
              <a:cxn ang="0">
                <a:pos x="56" y="491"/>
              </a:cxn>
              <a:cxn ang="0">
                <a:pos x="43" y="424"/>
              </a:cxn>
              <a:cxn ang="0">
                <a:pos x="30" y="411"/>
              </a:cxn>
              <a:cxn ang="0">
                <a:pos x="43" y="388"/>
              </a:cxn>
              <a:cxn ang="0">
                <a:pos x="23" y="408"/>
              </a:cxn>
              <a:cxn ang="0">
                <a:pos x="23" y="434"/>
              </a:cxn>
              <a:cxn ang="0">
                <a:pos x="30" y="342"/>
              </a:cxn>
              <a:cxn ang="0">
                <a:pos x="33" y="371"/>
              </a:cxn>
              <a:cxn ang="0">
                <a:pos x="33" y="348"/>
              </a:cxn>
              <a:cxn ang="0">
                <a:pos x="53" y="375"/>
              </a:cxn>
              <a:cxn ang="0">
                <a:pos x="76" y="361"/>
              </a:cxn>
              <a:cxn ang="0">
                <a:pos x="73" y="338"/>
              </a:cxn>
              <a:cxn ang="0">
                <a:pos x="59" y="348"/>
              </a:cxn>
              <a:cxn ang="0">
                <a:pos x="59" y="368"/>
              </a:cxn>
              <a:cxn ang="0">
                <a:pos x="73" y="325"/>
              </a:cxn>
              <a:cxn ang="0">
                <a:pos x="69" y="298"/>
              </a:cxn>
              <a:cxn ang="0">
                <a:pos x="43" y="305"/>
              </a:cxn>
              <a:cxn ang="0">
                <a:pos x="30" y="308"/>
              </a:cxn>
              <a:cxn ang="0">
                <a:pos x="23" y="308"/>
              </a:cxn>
              <a:cxn ang="0">
                <a:pos x="46" y="322"/>
              </a:cxn>
              <a:cxn ang="0">
                <a:pos x="66" y="305"/>
              </a:cxn>
              <a:cxn ang="0">
                <a:pos x="73" y="285"/>
              </a:cxn>
              <a:cxn ang="0">
                <a:pos x="66" y="252"/>
              </a:cxn>
              <a:cxn ang="0">
                <a:pos x="43" y="265"/>
              </a:cxn>
              <a:cxn ang="0">
                <a:pos x="30" y="265"/>
              </a:cxn>
              <a:cxn ang="0">
                <a:pos x="23" y="272"/>
              </a:cxn>
              <a:cxn ang="0">
                <a:pos x="53" y="269"/>
              </a:cxn>
              <a:cxn ang="0">
                <a:pos x="69" y="269"/>
              </a:cxn>
              <a:cxn ang="0">
                <a:pos x="46" y="199"/>
              </a:cxn>
              <a:cxn ang="0">
                <a:pos x="23" y="219"/>
              </a:cxn>
              <a:cxn ang="0">
                <a:pos x="59" y="242"/>
              </a:cxn>
              <a:cxn ang="0">
                <a:pos x="73" y="199"/>
              </a:cxn>
              <a:cxn ang="0">
                <a:pos x="63" y="229"/>
              </a:cxn>
              <a:cxn ang="0">
                <a:pos x="33" y="229"/>
              </a:cxn>
              <a:cxn ang="0">
                <a:pos x="43" y="206"/>
              </a:cxn>
              <a:cxn ang="0">
                <a:pos x="43" y="176"/>
              </a:cxn>
              <a:cxn ang="0">
                <a:pos x="23" y="159"/>
              </a:cxn>
              <a:cxn ang="0">
                <a:pos x="33" y="179"/>
              </a:cxn>
              <a:cxn ang="0">
                <a:pos x="13" y="149"/>
              </a:cxn>
              <a:cxn ang="0">
                <a:pos x="59" y="149"/>
              </a:cxn>
              <a:cxn ang="0">
                <a:pos x="76" y="136"/>
              </a:cxn>
              <a:cxn ang="0">
                <a:pos x="66" y="139"/>
              </a:cxn>
              <a:cxn ang="0">
                <a:pos x="10" y="139"/>
              </a:cxn>
              <a:cxn ang="0">
                <a:pos x="73" y="106"/>
              </a:cxn>
              <a:cxn ang="0">
                <a:pos x="3" y="106"/>
              </a:cxn>
              <a:cxn ang="0">
                <a:pos x="13" y="116"/>
              </a:cxn>
              <a:cxn ang="0">
                <a:pos x="23" y="50"/>
              </a:cxn>
              <a:cxn ang="0">
                <a:pos x="66" y="73"/>
              </a:cxn>
              <a:cxn ang="0">
                <a:pos x="46" y="0"/>
              </a:cxn>
              <a:cxn ang="0">
                <a:pos x="23" y="20"/>
              </a:cxn>
              <a:cxn ang="0">
                <a:pos x="59" y="43"/>
              </a:cxn>
              <a:cxn ang="0">
                <a:pos x="73" y="0"/>
              </a:cxn>
              <a:cxn ang="0">
                <a:pos x="63" y="30"/>
              </a:cxn>
              <a:cxn ang="0">
                <a:pos x="33" y="30"/>
              </a:cxn>
              <a:cxn ang="0">
                <a:pos x="43" y="7"/>
              </a:cxn>
            </a:cxnLst>
            <a:rect l="0" t="0" r="r" b="b"/>
            <a:pathLst>
              <a:path w="76" h="501">
                <a:moveTo>
                  <a:pt x="3" y="501"/>
                </a:moveTo>
                <a:lnTo>
                  <a:pt x="46" y="501"/>
                </a:lnTo>
                <a:lnTo>
                  <a:pt x="46" y="501"/>
                </a:lnTo>
                <a:lnTo>
                  <a:pt x="59" y="501"/>
                </a:lnTo>
                <a:lnTo>
                  <a:pt x="69" y="494"/>
                </a:lnTo>
                <a:lnTo>
                  <a:pt x="73" y="488"/>
                </a:lnTo>
                <a:lnTo>
                  <a:pt x="76" y="478"/>
                </a:lnTo>
                <a:lnTo>
                  <a:pt x="76" y="478"/>
                </a:lnTo>
                <a:lnTo>
                  <a:pt x="73" y="464"/>
                </a:lnTo>
                <a:lnTo>
                  <a:pt x="69" y="458"/>
                </a:lnTo>
                <a:lnTo>
                  <a:pt x="59" y="451"/>
                </a:lnTo>
                <a:lnTo>
                  <a:pt x="43" y="448"/>
                </a:lnTo>
                <a:lnTo>
                  <a:pt x="3" y="448"/>
                </a:lnTo>
                <a:lnTo>
                  <a:pt x="3" y="458"/>
                </a:lnTo>
                <a:lnTo>
                  <a:pt x="46" y="458"/>
                </a:lnTo>
                <a:lnTo>
                  <a:pt x="46" y="458"/>
                </a:lnTo>
                <a:lnTo>
                  <a:pt x="56" y="461"/>
                </a:lnTo>
                <a:lnTo>
                  <a:pt x="63" y="464"/>
                </a:lnTo>
                <a:lnTo>
                  <a:pt x="66" y="468"/>
                </a:lnTo>
                <a:lnTo>
                  <a:pt x="69" y="474"/>
                </a:lnTo>
                <a:lnTo>
                  <a:pt x="69" y="474"/>
                </a:lnTo>
                <a:lnTo>
                  <a:pt x="66" y="481"/>
                </a:lnTo>
                <a:lnTo>
                  <a:pt x="63" y="488"/>
                </a:lnTo>
                <a:lnTo>
                  <a:pt x="56" y="491"/>
                </a:lnTo>
                <a:lnTo>
                  <a:pt x="46" y="491"/>
                </a:lnTo>
                <a:lnTo>
                  <a:pt x="3" y="491"/>
                </a:lnTo>
                <a:lnTo>
                  <a:pt x="3" y="501"/>
                </a:lnTo>
                <a:close/>
                <a:moveTo>
                  <a:pt x="73" y="434"/>
                </a:moveTo>
                <a:lnTo>
                  <a:pt x="73" y="424"/>
                </a:lnTo>
                <a:lnTo>
                  <a:pt x="43" y="424"/>
                </a:lnTo>
                <a:lnTo>
                  <a:pt x="43" y="424"/>
                </a:lnTo>
                <a:lnTo>
                  <a:pt x="40" y="424"/>
                </a:lnTo>
                <a:lnTo>
                  <a:pt x="40" y="424"/>
                </a:lnTo>
                <a:lnTo>
                  <a:pt x="33" y="418"/>
                </a:lnTo>
                <a:lnTo>
                  <a:pt x="30" y="411"/>
                </a:lnTo>
                <a:lnTo>
                  <a:pt x="30" y="411"/>
                </a:lnTo>
                <a:lnTo>
                  <a:pt x="30" y="405"/>
                </a:lnTo>
                <a:lnTo>
                  <a:pt x="33" y="401"/>
                </a:lnTo>
                <a:lnTo>
                  <a:pt x="46" y="398"/>
                </a:lnTo>
                <a:lnTo>
                  <a:pt x="73" y="398"/>
                </a:lnTo>
                <a:lnTo>
                  <a:pt x="73" y="388"/>
                </a:lnTo>
                <a:lnTo>
                  <a:pt x="43" y="388"/>
                </a:lnTo>
                <a:lnTo>
                  <a:pt x="43" y="388"/>
                </a:lnTo>
                <a:lnTo>
                  <a:pt x="33" y="391"/>
                </a:lnTo>
                <a:lnTo>
                  <a:pt x="26" y="395"/>
                </a:lnTo>
                <a:lnTo>
                  <a:pt x="23" y="401"/>
                </a:lnTo>
                <a:lnTo>
                  <a:pt x="23" y="408"/>
                </a:lnTo>
                <a:lnTo>
                  <a:pt x="23" y="408"/>
                </a:lnTo>
                <a:lnTo>
                  <a:pt x="26" y="418"/>
                </a:lnTo>
                <a:lnTo>
                  <a:pt x="30" y="424"/>
                </a:lnTo>
                <a:lnTo>
                  <a:pt x="30" y="424"/>
                </a:lnTo>
                <a:lnTo>
                  <a:pt x="23" y="424"/>
                </a:lnTo>
                <a:lnTo>
                  <a:pt x="23" y="434"/>
                </a:lnTo>
                <a:lnTo>
                  <a:pt x="23" y="434"/>
                </a:lnTo>
                <a:lnTo>
                  <a:pt x="36" y="434"/>
                </a:lnTo>
                <a:lnTo>
                  <a:pt x="73" y="434"/>
                </a:lnTo>
                <a:close/>
                <a:moveTo>
                  <a:pt x="43" y="338"/>
                </a:moveTo>
                <a:lnTo>
                  <a:pt x="43" y="338"/>
                </a:lnTo>
                <a:lnTo>
                  <a:pt x="36" y="338"/>
                </a:lnTo>
                <a:lnTo>
                  <a:pt x="30" y="342"/>
                </a:lnTo>
                <a:lnTo>
                  <a:pt x="23" y="348"/>
                </a:lnTo>
                <a:lnTo>
                  <a:pt x="23" y="358"/>
                </a:lnTo>
                <a:lnTo>
                  <a:pt x="23" y="358"/>
                </a:lnTo>
                <a:lnTo>
                  <a:pt x="23" y="368"/>
                </a:lnTo>
                <a:lnTo>
                  <a:pt x="26" y="375"/>
                </a:lnTo>
                <a:lnTo>
                  <a:pt x="33" y="371"/>
                </a:lnTo>
                <a:lnTo>
                  <a:pt x="33" y="371"/>
                </a:lnTo>
                <a:lnTo>
                  <a:pt x="30" y="365"/>
                </a:lnTo>
                <a:lnTo>
                  <a:pt x="30" y="358"/>
                </a:lnTo>
                <a:lnTo>
                  <a:pt x="30" y="358"/>
                </a:lnTo>
                <a:lnTo>
                  <a:pt x="30" y="352"/>
                </a:lnTo>
                <a:lnTo>
                  <a:pt x="33" y="348"/>
                </a:lnTo>
                <a:lnTo>
                  <a:pt x="40" y="348"/>
                </a:lnTo>
                <a:lnTo>
                  <a:pt x="43" y="348"/>
                </a:lnTo>
                <a:lnTo>
                  <a:pt x="43" y="348"/>
                </a:lnTo>
                <a:lnTo>
                  <a:pt x="43" y="361"/>
                </a:lnTo>
                <a:lnTo>
                  <a:pt x="46" y="371"/>
                </a:lnTo>
                <a:lnTo>
                  <a:pt x="53" y="375"/>
                </a:lnTo>
                <a:lnTo>
                  <a:pt x="59" y="378"/>
                </a:lnTo>
                <a:lnTo>
                  <a:pt x="59" y="378"/>
                </a:lnTo>
                <a:lnTo>
                  <a:pt x="66" y="378"/>
                </a:lnTo>
                <a:lnTo>
                  <a:pt x="69" y="375"/>
                </a:lnTo>
                <a:lnTo>
                  <a:pt x="73" y="368"/>
                </a:lnTo>
                <a:lnTo>
                  <a:pt x="76" y="361"/>
                </a:lnTo>
                <a:lnTo>
                  <a:pt x="76" y="361"/>
                </a:lnTo>
                <a:lnTo>
                  <a:pt x="73" y="352"/>
                </a:lnTo>
                <a:lnTo>
                  <a:pt x="66" y="348"/>
                </a:lnTo>
                <a:lnTo>
                  <a:pt x="66" y="348"/>
                </a:lnTo>
                <a:lnTo>
                  <a:pt x="73" y="345"/>
                </a:lnTo>
                <a:lnTo>
                  <a:pt x="73" y="338"/>
                </a:lnTo>
                <a:lnTo>
                  <a:pt x="73" y="338"/>
                </a:lnTo>
                <a:lnTo>
                  <a:pt x="63" y="338"/>
                </a:lnTo>
                <a:lnTo>
                  <a:pt x="43" y="338"/>
                </a:lnTo>
                <a:close/>
                <a:moveTo>
                  <a:pt x="56" y="348"/>
                </a:moveTo>
                <a:lnTo>
                  <a:pt x="56" y="348"/>
                </a:lnTo>
                <a:lnTo>
                  <a:pt x="59" y="348"/>
                </a:lnTo>
                <a:lnTo>
                  <a:pt x="59" y="348"/>
                </a:lnTo>
                <a:lnTo>
                  <a:pt x="66" y="352"/>
                </a:lnTo>
                <a:lnTo>
                  <a:pt x="69" y="361"/>
                </a:lnTo>
                <a:lnTo>
                  <a:pt x="69" y="361"/>
                </a:lnTo>
                <a:lnTo>
                  <a:pt x="66" y="365"/>
                </a:lnTo>
                <a:lnTo>
                  <a:pt x="59" y="368"/>
                </a:lnTo>
                <a:lnTo>
                  <a:pt x="59" y="368"/>
                </a:lnTo>
                <a:lnTo>
                  <a:pt x="53" y="368"/>
                </a:lnTo>
                <a:lnTo>
                  <a:pt x="49" y="361"/>
                </a:lnTo>
                <a:lnTo>
                  <a:pt x="49" y="348"/>
                </a:lnTo>
                <a:lnTo>
                  <a:pt x="56" y="348"/>
                </a:lnTo>
                <a:close/>
                <a:moveTo>
                  <a:pt x="73" y="325"/>
                </a:moveTo>
                <a:lnTo>
                  <a:pt x="73" y="325"/>
                </a:lnTo>
                <a:lnTo>
                  <a:pt x="73" y="322"/>
                </a:lnTo>
                <a:lnTo>
                  <a:pt x="76" y="312"/>
                </a:lnTo>
                <a:lnTo>
                  <a:pt x="76" y="312"/>
                </a:lnTo>
                <a:lnTo>
                  <a:pt x="73" y="305"/>
                </a:lnTo>
                <a:lnTo>
                  <a:pt x="69" y="298"/>
                </a:lnTo>
                <a:lnTo>
                  <a:pt x="66" y="295"/>
                </a:lnTo>
                <a:lnTo>
                  <a:pt x="59" y="292"/>
                </a:lnTo>
                <a:lnTo>
                  <a:pt x="59" y="292"/>
                </a:lnTo>
                <a:lnTo>
                  <a:pt x="56" y="295"/>
                </a:lnTo>
                <a:lnTo>
                  <a:pt x="49" y="295"/>
                </a:lnTo>
                <a:lnTo>
                  <a:pt x="43" y="305"/>
                </a:lnTo>
                <a:lnTo>
                  <a:pt x="43" y="305"/>
                </a:lnTo>
                <a:lnTo>
                  <a:pt x="40" y="315"/>
                </a:lnTo>
                <a:lnTo>
                  <a:pt x="36" y="315"/>
                </a:lnTo>
                <a:lnTo>
                  <a:pt x="36" y="315"/>
                </a:lnTo>
                <a:lnTo>
                  <a:pt x="30" y="315"/>
                </a:lnTo>
                <a:lnTo>
                  <a:pt x="30" y="308"/>
                </a:lnTo>
                <a:lnTo>
                  <a:pt x="30" y="308"/>
                </a:lnTo>
                <a:lnTo>
                  <a:pt x="33" y="298"/>
                </a:lnTo>
                <a:lnTo>
                  <a:pt x="26" y="295"/>
                </a:lnTo>
                <a:lnTo>
                  <a:pt x="26" y="295"/>
                </a:lnTo>
                <a:lnTo>
                  <a:pt x="23" y="308"/>
                </a:lnTo>
                <a:lnTo>
                  <a:pt x="23" y="308"/>
                </a:lnTo>
                <a:lnTo>
                  <a:pt x="23" y="315"/>
                </a:lnTo>
                <a:lnTo>
                  <a:pt x="26" y="322"/>
                </a:lnTo>
                <a:lnTo>
                  <a:pt x="30" y="325"/>
                </a:lnTo>
                <a:lnTo>
                  <a:pt x="36" y="325"/>
                </a:lnTo>
                <a:lnTo>
                  <a:pt x="36" y="325"/>
                </a:lnTo>
                <a:lnTo>
                  <a:pt x="46" y="322"/>
                </a:lnTo>
                <a:lnTo>
                  <a:pt x="53" y="312"/>
                </a:lnTo>
                <a:lnTo>
                  <a:pt x="53" y="312"/>
                </a:lnTo>
                <a:lnTo>
                  <a:pt x="56" y="305"/>
                </a:lnTo>
                <a:lnTo>
                  <a:pt x="59" y="302"/>
                </a:lnTo>
                <a:lnTo>
                  <a:pt x="59" y="302"/>
                </a:lnTo>
                <a:lnTo>
                  <a:pt x="66" y="305"/>
                </a:lnTo>
                <a:lnTo>
                  <a:pt x="69" y="312"/>
                </a:lnTo>
                <a:lnTo>
                  <a:pt x="69" y="312"/>
                </a:lnTo>
                <a:lnTo>
                  <a:pt x="66" y="325"/>
                </a:lnTo>
                <a:lnTo>
                  <a:pt x="73" y="325"/>
                </a:lnTo>
                <a:close/>
                <a:moveTo>
                  <a:pt x="73" y="285"/>
                </a:moveTo>
                <a:lnTo>
                  <a:pt x="73" y="285"/>
                </a:lnTo>
                <a:lnTo>
                  <a:pt x="73" y="279"/>
                </a:lnTo>
                <a:lnTo>
                  <a:pt x="76" y="269"/>
                </a:lnTo>
                <a:lnTo>
                  <a:pt x="76" y="269"/>
                </a:lnTo>
                <a:lnTo>
                  <a:pt x="73" y="262"/>
                </a:lnTo>
                <a:lnTo>
                  <a:pt x="69" y="255"/>
                </a:lnTo>
                <a:lnTo>
                  <a:pt x="66" y="252"/>
                </a:lnTo>
                <a:lnTo>
                  <a:pt x="59" y="252"/>
                </a:lnTo>
                <a:lnTo>
                  <a:pt x="59" y="252"/>
                </a:lnTo>
                <a:lnTo>
                  <a:pt x="56" y="252"/>
                </a:lnTo>
                <a:lnTo>
                  <a:pt x="49" y="255"/>
                </a:lnTo>
                <a:lnTo>
                  <a:pt x="43" y="265"/>
                </a:lnTo>
                <a:lnTo>
                  <a:pt x="43" y="265"/>
                </a:lnTo>
                <a:lnTo>
                  <a:pt x="40" y="272"/>
                </a:lnTo>
                <a:lnTo>
                  <a:pt x="36" y="275"/>
                </a:lnTo>
                <a:lnTo>
                  <a:pt x="36" y="275"/>
                </a:lnTo>
                <a:lnTo>
                  <a:pt x="30" y="272"/>
                </a:lnTo>
                <a:lnTo>
                  <a:pt x="30" y="265"/>
                </a:lnTo>
                <a:lnTo>
                  <a:pt x="30" y="265"/>
                </a:lnTo>
                <a:lnTo>
                  <a:pt x="33" y="255"/>
                </a:lnTo>
                <a:lnTo>
                  <a:pt x="26" y="252"/>
                </a:lnTo>
                <a:lnTo>
                  <a:pt x="26" y="252"/>
                </a:lnTo>
                <a:lnTo>
                  <a:pt x="23" y="265"/>
                </a:lnTo>
                <a:lnTo>
                  <a:pt x="23" y="265"/>
                </a:lnTo>
                <a:lnTo>
                  <a:pt x="23" y="272"/>
                </a:lnTo>
                <a:lnTo>
                  <a:pt x="26" y="279"/>
                </a:lnTo>
                <a:lnTo>
                  <a:pt x="30" y="282"/>
                </a:lnTo>
                <a:lnTo>
                  <a:pt x="36" y="282"/>
                </a:lnTo>
                <a:lnTo>
                  <a:pt x="36" y="282"/>
                </a:lnTo>
                <a:lnTo>
                  <a:pt x="46" y="279"/>
                </a:lnTo>
                <a:lnTo>
                  <a:pt x="53" y="269"/>
                </a:lnTo>
                <a:lnTo>
                  <a:pt x="53" y="269"/>
                </a:lnTo>
                <a:lnTo>
                  <a:pt x="56" y="262"/>
                </a:lnTo>
                <a:lnTo>
                  <a:pt x="59" y="259"/>
                </a:lnTo>
                <a:lnTo>
                  <a:pt x="59" y="259"/>
                </a:lnTo>
                <a:lnTo>
                  <a:pt x="66" y="262"/>
                </a:lnTo>
                <a:lnTo>
                  <a:pt x="69" y="269"/>
                </a:lnTo>
                <a:lnTo>
                  <a:pt x="69" y="269"/>
                </a:lnTo>
                <a:lnTo>
                  <a:pt x="66" y="282"/>
                </a:lnTo>
                <a:lnTo>
                  <a:pt x="73" y="285"/>
                </a:lnTo>
                <a:close/>
                <a:moveTo>
                  <a:pt x="49" y="199"/>
                </a:moveTo>
                <a:lnTo>
                  <a:pt x="49" y="199"/>
                </a:lnTo>
                <a:lnTo>
                  <a:pt x="46" y="199"/>
                </a:lnTo>
                <a:lnTo>
                  <a:pt x="46" y="199"/>
                </a:lnTo>
                <a:lnTo>
                  <a:pt x="40" y="199"/>
                </a:lnTo>
                <a:lnTo>
                  <a:pt x="30" y="202"/>
                </a:lnTo>
                <a:lnTo>
                  <a:pt x="23" y="209"/>
                </a:lnTo>
                <a:lnTo>
                  <a:pt x="23" y="219"/>
                </a:lnTo>
                <a:lnTo>
                  <a:pt x="23" y="219"/>
                </a:lnTo>
                <a:lnTo>
                  <a:pt x="23" y="229"/>
                </a:lnTo>
                <a:lnTo>
                  <a:pt x="30" y="235"/>
                </a:lnTo>
                <a:lnTo>
                  <a:pt x="40" y="242"/>
                </a:lnTo>
                <a:lnTo>
                  <a:pt x="49" y="242"/>
                </a:lnTo>
                <a:lnTo>
                  <a:pt x="49" y="242"/>
                </a:lnTo>
                <a:lnTo>
                  <a:pt x="59" y="242"/>
                </a:lnTo>
                <a:lnTo>
                  <a:pt x="69" y="235"/>
                </a:lnTo>
                <a:lnTo>
                  <a:pt x="73" y="229"/>
                </a:lnTo>
                <a:lnTo>
                  <a:pt x="76" y="219"/>
                </a:lnTo>
                <a:lnTo>
                  <a:pt x="76" y="219"/>
                </a:lnTo>
                <a:lnTo>
                  <a:pt x="73" y="206"/>
                </a:lnTo>
                <a:lnTo>
                  <a:pt x="73" y="199"/>
                </a:lnTo>
                <a:lnTo>
                  <a:pt x="66" y="202"/>
                </a:lnTo>
                <a:lnTo>
                  <a:pt x="66" y="202"/>
                </a:lnTo>
                <a:lnTo>
                  <a:pt x="69" y="216"/>
                </a:lnTo>
                <a:lnTo>
                  <a:pt x="69" y="216"/>
                </a:lnTo>
                <a:lnTo>
                  <a:pt x="66" y="222"/>
                </a:lnTo>
                <a:lnTo>
                  <a:pt x="63" y="229"/>
                </a:lnTo>
                <a:lnTo>
                  <a:pt x="59" y="232"/>
                </a:lnTo>
                <a:lnTo>
                  <a:pt x="49" y="232"/>
                </a:lnTo>
                <a:lnTo>
                  <a:pt x="49" y="199"/>
                </a:lnTo>
                <a:close/>
                <a:moveTo>
                  <a:pt x="43" y="232"/>
                </a:moveTo>
                <a:lnTo>
                  <a:pt x="43" y="232"/>
                </a:lnTo>
                <a:lnTo>
                  <a:pt x="33" y="229"/>
                </a:lnTo>
                <a:lnTo>
                  <a:pt x="30" y="226"/>
                </a:lnTo>
                <a:lnTo>
                  <a:pt x="30" y="219"/>
                </a:lnTo>
                <a:lnTo>
                  <a:pt x="30" y="219"/>
                </a:lnTo>
                <a:lnTo>
                  <a:pt x="30" y="212"/>
                </a:lnTo>
                <a:lnTo>
                  <a:pt x="33" y="209"/>
                </a:lnTo>
                <a:lnTo>
                  <a:pt x="43" y="206"/>
                </a:lnTo>
                <a:lnTo>
                  <a:pt x="43" y="232"/>
                </a:lnTo>
                <a:close/>
                <a:moveTo>
                  <a:pt x="73" y="186"/>
                </a:moveTo>
                <a:lnTo>
                  <a:pt x="73" y="176"/>
                </a:lnTo>
                <a:lnTo>
                  <a:pt x="46" y="176"/>
                </a:lnTo>
                <a:lnTo>
                  <a:pt x="46" y="176"/>
                </a:lnTo>
                <a:lnTo>
                  <a:pt x="43" y="176"/>
                </a:lnTo>
                <a:lnTo>
                  <a:pt x="43" y="176"/>
                </a:lnTo>
                <a:lnTo>
                  <a:pt x="33" y="172"/>
                </a:lnTo>
                <a:lnTo>
                  <a:pt x="30" y="163"/>
                </a:lnTo>
                <a:lnTo>
                  <a:pt x="30" y="163"/>
                </a:lnTo>
                <a:lnTo>
                  <a:pt x="30" y="159"/>
                </a:lnTo>
                <a:lnTo>
                  <a:pt x="23" y="159"/>
                </a:lnTo>
                <a:lnTo>
                  <a:pt x="23" y="159"/>
                </a:lnTo>
                <a:lnTo>
                  <a:pt x="23" y="163"/>
                </a:lnTo>
                <a:lnTo>
                  <a:pt x="23" y="163"/>
                </a:lnTo>
                <a:lnTo>
                  <a:pt x="26" y="172"/>
                </a:lnTo>
                <a:lnTo>
                  <a:pt x="33" y="176"/>
                </a:lnTo>
                <a:lnTo>
                  <a:pt x="33" y="179"/>
                </a:lnTo>
                <a:lnTo>
                  <a:pt x="23" y="179"/>
                </a:lnTo>
                <a:lnTo>
                  <a:pt x="23" y="186"/>
                </a:lnTo>
                <a:lnTo>
                  <a:pt x="23" y="186"/>
                </a:lnTo>
                <a:lnTo>
                  <a:pt x="40" y="186"/>
                </a:lnTo>
                <a:lnTo>
                  <a:pt x="73" y="186"/>
                </a:lnTo>
                <a:close/>
                <a:moveTo>
                  <a:pt x="13" y="149"/>
                </a:moveTo>
                <a:lnTo>
                  <a:pt x="23" y="149"/>
                </a:lnTo>
                <a:lnTo>
                  <a:pt x="23" y="156"/>
                </a:lnTo>
                <a:lnTo>
                  <a:pt x="30" y="156"/>
                </a:lnTo>
                <a:lnTo>
                  <a:pt x="30" y="149"/>
                </a:lnTo>
                <a:lnTo>
                  <a:pt x="59" y="149"/>
                </a:lnTo>
                <a:lnTo>
                  <a:pt x="59" y="149"/>
                </a:lnTo>
                <a:lnTo>
                  <a:pt x="66" y="149"/>
                </a:lnTo>
                <a:lnTo>
                  <a:pt x="73" y="146"/>
                </a:lnTo>
                <a:lnTo>
                  <a:pt x="73" y="146"/>
                </a:lnTo>
                <a:lnTo>
                  <a:pt x="73" y="143"/>
                </a:lnTo>
                <a:lnTo>
                  <a:pt x="76" y="136"/>
                </a:lnTo>
                <a:lnTo>
                  <a:pt x="76" y="136"/>
                </a:lnTo>
                <a:lnTo>
                  <a:pt x="73" y="126"/>
                </a:lnTo>
                <a:lnTo>
                  <a:pt x="66" y="126"/>
                </a:lnTo>
                <a:lnTo>
                  <a:pt x="66" y="126"/>
                </a:lnTo>
                <a:lnTo>
                  <a:pt x="66" y="133"/>
                </a:lnTo>
                <a:lnTo>
                  <a:pt x="66" y="133"/>
                </a:lnTo>
                <a:lnTo>
                  <a:pt x="66" y="139"/>
                </a:lnTo>
                <a:lnTo>
                  <a:pt x="56" y="139"/>
                </a:lnTo>
                <a:lnTo>
                  <a:pt x="30" y="139"/>
                </a:lnTo>
                <a:lnTo>
                  <a:pt x="30" y="126"/>
                </a:lnTo>
                <a:lnTo>
                  <a:pt x="23" y="126"/>
                </a:lnTo>
                <a:lnTo>
                  <a:pt x="23" y="139"/>
                </a:lnTo>
                <a:lnTo>
                  <a:pt x="10" y="139"/>
                </a:lnTo>
                <a:lnTo>
                  <a:pt x="13" y="149"/>
                </a:lnTo>
                <a:close/>
                <a:moveTo>
                  <a:pt x="73" y="106"/>
                </a:moveTo>
                <a:lnTo>
                  <a:pt x="23" y="106"/>
                </a:lnTo>
                <a:lnTo>
                  <a:pt x="23" y="116"/>
                </a:lnTo>
                <a:lnTo>
                  <a:pt x="73" y="116"/>
                </a:lnTo>
                <a:lnTo>
                  <a:pt x="73" y="106"/>
                </a:lnTo>
                <a:close/>
                <a:moveTo>
                  <a:pt x="13" y="113"/>
                </a:moveTo>
                <a:lnTo>
                  <a:pt x="13" y="113"/>
                </a:lnTo>
                <a:lnTo>
                  <a:pt x="13" y="106"/>
                </a:lnTo>
                <a:lnTo>
                  <a:pt x="6" y="106"/>
                </a:lnTo>
                <a:lnTo>
                  <a:pt x="6" y="106"/>
                </a:lnTo>
                <a:lnTo>
                  <a:pt x="3" y="106"/>
                </a:lnTo>
                <a:lnTo>
                  <a:pt x="0" y="113"/>
                </a:lnTo>
                <a:lnTo>
                  <a:pt x="0" y="113"/>
                </a:lnTo>
                <a:lnTo>
                  <a:pt x="3" y="116"/>
                </a:lnTo>
                <a:lnTo>
                  <a:pt x="6" y="116"/>
                </a:lnTo>
                <a:lnTo>
                  <a:pt x="6" y="116"/>
                </a:lnTo>
                <a:lnTo>
                  <a:pt x="13" y="116"/>
                </a:lnTo>
                <a:lnTo>
                  <a:pt x="13" y="113"/>
                </a:lnTo>
                <a:lnTo>
                  <a:pt x="13" y="113"/>
                </a:lnTo>
                <a:close/>
                <a:moveTo>
                  <a:pt x="23" y="96"/>
                </a:moveTo>
                <a:lnTo>
                  <a:pt x="73" y="80"/>
                </a:lnTo>
                <a:lnTo>
                  <a:pt x="73" y="70"/>
                </a:lnTo>
                <a:lnTo>
                  <a:pt x="23" y="50"/>
                </a:lnTo>
                <a:lnTo>
                  <a:pt x="23" y="60"/>
                </a:lnTo>
                <a:lnTo>
                  <a:pt x="53" y="70"/>
                </a:lnTo>
                <a:lnTo>
                  <a:pt x="53" y="70"/>
                </a:lnTo>
                <a:lnTo>
                  <a:pt x="66" y="73"/>
                </a:lnTo>
                <a:lnTo>
                  <a:pt x="66" y="73"/>
                </a:lnTo>
                <a:lnTo>
                  <a:pt x="66" y="73"/>
                </a:lnTo>
                <a:lnTo>
                  <a:pt x="53" y="76"/>
                </a:lnTo>
                <a:lnTo>
                  <a:pt x="23" y="86"/>
                </a:lnTo>
                <a:lnTo>
                  <a:pt x="23" y="96"/>
                </a:lnTo>
                <a:close/>
                <a:moveTo>
                  <a:pt x="49" y="0"/>
                </a:moveTo>
                <a:lnTo>
                  <a:pt x="49" y="0"/>
                </a:lnTo>
                <a:lnTo>
                  <a:pt x="46" y="0"/>
                </a:lnTo>
                <a:lnTo>
                  <a:pt x="46" y="0"/>
                </a:lnTo>
                <a:lnTo>
                  <a:pt x="40" y="0"/>
                </a:lnTo>
                <a:lnTo>
                  <a:pt x="30" y="3"/>
                </a:lnTo>
                <a:lnTo>
                  <a:pt x="23" y="10"/>
                </a:lnTo>
                <a:lnTo>
                  <a:pt x="23" y="20"/>
                </a:lnTo>
                <a:lnTo>
                  <a:pt x="23" y="20"/>
                </a:lnTo>
                <a:lnTo>
                  <a:pt x="23" y="30"/>
                </a:lnTo>
                <a:lnTo>
                  <a:pt x="30" y="37"/>
                </a:lnTo>
                <a:lnTo>
                  <a:pt x="40" y="43"/>
                </a:lnTo>
                <a:lnTo>
                  <a:pt x="49" y="43"/>
                </a:lnTo>
                <a:lnTo>
                  <a:pt x="49" y="43"/>
                </a:lnTo>
                <a:lnTo>
                  <a:pt x="59" y="43"/>
                </a:lnTo>
                <a:lnTo>
                  <a:pt x="69" y="37"/>
                </a:lnTo>
                <a:lnTo>
                  <a:pt x="73" y="30"/>
                </a:lnTo>
                <a:lnTo>
                  <a:pt x="76" y="20"/>
                </a:lnTo>
                <a:lnTo>
                  <a:pt x="76" y="20"/>
                </a:lnTo>
                <a:lnTo>
                  <a:pt x="73" y="7"/>
                </a:lnTo>
                <a:lnTo>
                  <a:pt x="73" y="0"/>
                </a:lnTo>
                <a:lnTo>
                  <a:pt x="66" y="3"/>
                </a:lnTo>
                <a:lnTo>
                  <a:pt x="66" y="3"/>
                </a:lnTo>
                <a:lnTo>
                  <a:pt x="69" y="17"/>
                </a:lnTo>
                <a:lnTo>
                  <a:pt x="69" y="17"/>
                </a:lnTo>
                <a:lnTo>
                  <a:pt x="66" y="23"/>
                </a:lnTo>
                <a:lnTo>
                  <a:pt x="63" y="30"/>
                </a:lnTo>
                <a:lnTo>
                  <a:pt x="59" y="33"/>
                </a:lnTo>
                <a:lnTo>
                  <a:pt x="49" y="37"/>
                </a:lnTo>
                <a:lnTo>
                  <a:pt x="49" y="0"/>
                </a:lnTo>
                <a:close/>
                <a:moveTo>
                  <a:pt x="43" y="33"/>
                </a:moveTo>
                <a:lnTo>
                  <a:pt x="43" y="33"/>
                </a:lnTo>
                <a:lnTo>
                  <a:pt x="33" y="30"/>
                </a:lnTo>
                <a:lnTo>
                  <a:pt x="30" y="27"/>
                </a:lnTo>
                <a:lnTo>
                  <a:pt x="30" y="20"/>
                </a:lnTo>
                <a:lnTo>
                  <a:pt x="30" y="20"/>
                </a:lnTo>
                <a:lnTo>
                  <a:pt x="30" y="13"/>
                </a:lnTo>
                <a:lnTo>
                  <a:pt x="33" y="10"/>
                </a:lnTo>
                <a:lnTo>
                  <a:pt x="43" y="7"/>
                </a:lnTo>
                <a:lnTo>
                  <a:pt x="43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20"/>
          <p:cNvSpPr>
            <a:spLocks noEditPoints="1"/>
          </p:cNvSpPr>
          <p:nvPr/>
        </p:nvSpPr>
        <p:spPr bwMode="auto">
          <a:xfrm>
            <a:off x="1854200" y="1708150"/>
            <a:ext cx="115888" cy="627063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" y="375"/>
              </a:cxn>
              <a:cxn ang="0">
                <a:pos x="10" y="365"/>
              </a:cxn>
              <a:cxn ang="0">
                <a:pos x="70" y="328"/>
              </a:cxn>
              <a:cxn ang="0">
                <a:pos x="70" y="299"/>
              </a:cxn>
              <a:cxn ang="0">
                <a:pos x="50" y="299"/>
              </a:cxn>
              <a:cxn ang="0">
                <a:pos x="34" y="319"/>
              </a:cxn>
              <a:cxn ang="0">
                <a:pos x="24" y="295"/>
              </a:cxn>
              <a:cxn ang="0">
                <a:pos x="24" y="322"/>
              </a:cxn>
              <a:cxn ang="0">
                <a:pos x="50" y="312"/>
              </a:cxn>
              <a:cxn ang="0">
                <a:pos x="63" y="305"/>
              </a:cxn>
              <a:cxn ang="0">
                <a:pos x="70" y="285"/>
              </a:cxn>
              <a:cxn ang="0">
                <a:pos x="73" y="262"/>
              </a:cxn>
              <a:cxn ang="0">
                <a:pos x="53" y="252"/>
              </a:cxn>
              <a:cxn ang="0">
                <a:pos x="34" y="275"/>
              </a:cxn>
              <a:cxn ang="0">
                <a:pos x="30" y="255"/>
              </a:cxn>
              <a:cxn ang="0">
                <a:pos x="20" y="275"/>
              </a:cxn>
              <a:cxn ang="0">
                <a:pos x="44" y="282"/>
              </a:cxn>
              <a:cxn ang="0">
                <a:pos x="60" y="262"/>
              </a:cxn>
              <a:cxn ang="0">
                <a:pos x="70" y="285"/>
              </a:cxn>
              <a:cxn ang="0">
                <a:pos x="37" y="199"/>
              </a:cxn>
              <a:cxn ang="0">
                <a:pos x="24" y="229"/>
              </a:cxn>
              <a:cxn ang="0">
                <a:pos x="60" y="242"/>
              </a:cxn>
              <a:cxn ang="0">
                <a:pos x="73" y="209"/>
              </a:cxn>
              <a:cxn ang="0">
                <a:pos x="67" y="216"/>
              </a:cxn>
              <a:cxn ang="0">
                <a:pos x="50" y="199"/>
              </a:cxn>
              <a:cxn ang="0">
                <a:pos x="27" y="219"/>
              </a:cxn>
              <a:cxn ang="0">
                <a:pos x="44" y="236"/>
              </a:cxn>
              <a:cxn ang="0">
                <a:pos x="40" y="176"/>
              </a:cxn>
              <a:cxn ang="0">
                <a:pos x="30" y="163"/>
              </a:cxn>
              <a:cxn ang="0">
                <a:pos x="24" y="173"/>
              </a:cxn>
              <a:cxn ang="0">
                <a:pos x="20" y="186"/>
              </a:cxn>
              <a:cxn ang="0">
                <a:pos x="20" y="159"/>
              </a:cxn>
              <a:cxn ang="0">
                <a:pos x="63" y="149"/>
              </a:cxn>
              <a:cxn ang="0">
                <a:pos x="73" y="136"/>
              </a:cxn>
              <a:cxn ang="0">
                <a:pos x="67" y="133"/>
              </a:cxn>
              <a:cxn ang="0">
                <a:pos x="20" y="126"/>
              </a:cxn>
              <a:cxn ang="0">
                <a:pos x="20" y="106"/>
              </a:cxn>
              <a:cxn ang="0">
                <a:pos x="14" y="113"/>
              </a:cxn>
              <a:cxn ang="0">
                <a:pos x="0" y="113"/>
              </a:cxn>
              <a:cxn ang="0">
                <a:pos x="10" y="116"/>
              </a:cxn>
              <a:cxn ang="0">
                <a:pos x="73" y="70"/>
              </a:cxn>
              <a:cxn ang="0">
                <a:pos x="63" y="73"/>
              </a:cxn>
              <a:cxn ang="0">
                <a:pos x="20" y="100"/>
              </a:cxn>
              <a:cxn ang="0">
                <a:pos x="37" y="0"/>
              </a:cxn>
              <a:cxn ang="0">
                <a:pos x="24" y="30"/>
              </a:cxn>
              <a:cxn ang="0">
                <a:pos x="60" y="43"/>
              </a:cxn>
              <a:cxn ang="0">
                <a:pos x="73" y="10"/>
              </a:cxn>
              <a:cxn ang="0">
                <a:pos x="67" y="17"/>
              </a:cxn>
              <a:cxn ang="0">
                <a:pos x="50" y="0"/>
              </a:cxn>
              <a:cxn ang="0">
                <a:pos x="27" y="20"/>
              </a:cxn>
              <a:cxn ang="0">
                <a:pos x="44" y="37"/>
              </a:cxn>
            </a:cxnLst>
            <a:rect l="0" t="0" r="r" b="b"/>
            <a:pathLst>
              <a:path w="73" h="395">
                <a:moveTo>
                  <a:pt x="50" y="352"/>
                </a:moveTo>
                <a:lnTo>
                  <a:pt x="73" y="345"/>
                </a:lnTo>
                <a:lnTo>
                  <a:pt x="73" y="335"/>
                </a:lnTo>
                <a:lnTo>
                  <a:pt x="0" y="358"/>
                </a:lnTo>
                <a:lnTo>
                  <a:pt x="0" y="368"/>
                </a:lnTo>
                <a:lnTo>
                  <a:pt x="73" y="395"/>
                </a:lnTo>
                <a:lnTo>
                  <a:pt x="73" y="385"/>
                </a:lnTo>
                <a:lnTo>
                  <a:pt x="50" y="378"/>
                </a:lnTo>
                <a:lnTo>
                  <a:pt x="50" y="352"/>
                </a:lnTo>
                <a:close/>
                <a:moveTo>
                  <a:pt x="44" y="375"/>
                </a:moveTo>
                <a:lnTo>
                  <a:pt x="24" y="368"/>
                </a:lnTo>
                <a:lnTo>
                  <a:pt x="24" y="368"/>
                </a:lnTo>
                <a:lnTo>
                  <a:pt x="10" y="365"/>
                </a:lnTo>
                <a:lnTo>
                  <a:pt x="10" y="365"/>
                </a:lnTo>
                <a:lnTo>
                  <a:pt x="10" y="365"/>
                </a:lnTo>
                <a:lnTo>
                  <a:pt x="24" y="362"/>
                </a:lnTo>
                <a:lnTo>
                  <a:pt x="44" y="355"/>
                </a:lnTo>
                <a:lnTo>
                  <a:pt x="44" y="375"/>
                </a:lnTo>
                <a:close/>
                <a:moveTo>
                  <a:pt x="70" y="328"/>
                </a:moveTo>
                <a:lnTo>
                  <a:pt x="70" y="328"/>
                </a:lnTo>
                <a:lnTo>
                  <a:pt x="73" y="322"/>
                </a:lnTo>
                <a:lnTo>
                  <a:pt x="73" y="312"/>
                </a:lnTo>
                <a:lnTo>
                  <a:pt x="73" y="312"/>
                </a:lnTo>
                <a:lnTo>
                  <a:pt x="73" y="305"/>
                </a:lnTo>
                <a:lnTo>
                  <a:pt x="70" y="299"/>
                </a:lnTo>
                <a:lnTo>
                  <a:pt x="63" y="295"/>
                </a:lnTo>
                <a:lnTo>
                  <a:pt x="60" y="295"/>
                </a:lnTo>
                <a:lnTo>
                  <a:pt x="60" y="295"/>
                </a:lnTo>
                <a:lnTo>
                  <a:pt x="53" y="295"/>
                </a:lnTo>
                <a:lnTo>
                  <a:pt x="50" y="299"/>
                </a:lnTo>
                <a:lnTo>
                  <a:pt x="44" y="309"/>
                </a:lnTo>
                <a:lnTo>
                  <a:pt x="44" y="309"/>
                </a:lnTo>
                <a:lnTo>
                  <a:pt x="40" y="315"/>
                </a:lnTo>
                <a:lnTo>
                  <a:pt x="34" y="319"/>
                </a:lnTo>
                <a:lnTo>
                  <a:pt x="34" y="319"/>
                </a:lnTo>
                <a:lnTo>
                  <a:pt x="30" y="315"/>
                </a:lnTo>
                <a:lnTo>
                  <a:pt x="27" y="309"/>
                </a:lnTo>
                <a:lnTo>
                  <a:pt x="27" y="309"/>
                </a:lnTo>
                <a:lnTo>
                  <a:pt x="30" y="299"/>
                </a:lnTo>
                <a:lnTo>
                  <a:pt x="24" y="295"/>
                </a:lnTo>
                <a:lnTo>
                  <a:pt x="24" y="295"/>
                </a:lnTo>
                <a:lnTo>
                  <a:pt x="20" y="309"/>
                </a:lnTo>
                <a:lnTo>
                  <a:pt x="20" y="309"/>
                </a:lnTo>
                <a:lnTo>
                  <a:pt x="20" y="315"/>
                </a:lnTo>
                <a:lnTo>
                  <a:pt x="24" y="322"/>
                </a:lnTo>
                <a:lnTo>
                  <a:pt x="30" y="325"/>
                </a:lnTo>
                <a:lnTo>
                  <a:pt x="37" y="325"/>
                </a:lnTo>
                <a:lnTo>
                  <a:pt x="37" y="325"/>
                </a:lnTo>
                <a:lnTo>
                  <a:pt x="44" y="322"/>
                </a:lnTo>
                <a:lnTo>
                  <a:pt x="50" y="312"/>
                </a:lnTo>
                <a:lnTo>
                  <a:pt x="50" y="312"/>
                </a:lnTo>
                <a:lnTo>
                  <a:pt x="53" y="305"/>
                </a:lnTo>
                <a:lnTo>
                  <a:pt x="60" y="302"/>
                </a:lnTo>
                <a:lnTo>
                  <a:pt x="60" y="302"/>
                </a:lnTo>
                <a:lnTo>
                  <a:pt x="63" y="305"/>
                </a:lnTo>
                <a:lnTo>
                  <a:pt x="67" y="312"/>
                </a:lnTo>
                <a:lnTo>
                  <a:pt x="67" y="312"/>
                </a:lnTo>
                <a:lnTo>
                  <a:pt x="63" y="325"/>
                </a:lnTo>
                <a:lnTo>
                  <a:pt x="70" y="328"/>
                </a:lnTo>
                <a:close/>
                <a:moveTo>
                  <a:pt x="70" y="285"/>
                </a:moveTo>
                <a:lnTo>
                  <a:pt x="70" y="285"/>
                </a:lnTo>
                <a:lnTo>
                  <a:pt x="73" y="279"/>
                </a:lnTo>
                <a:lnTo>
                  <a:pt x="73" y="272"/>
                </a:lnTo>
                <a:lnTo>
                  <a:pt x="73" y="272"/>
                </a:lnTo>
                <a:lnTo>
                  <a:pt x="73" y="262"/>
                </a:lnTo>
                <a:lnTo>
                  <a:pt x="70" y="255"/>
                </a:lnTo>
                <a:lnTo>
                  <a:pt x="63" y="252"/>
                </a:lnTo>
                <a:lnTo>
                  <a:pt x="60" y="252"/>
                </a:lnTo>
                <a:lnTo>
                  <a:pt x="60" y="252"/>
                </a:lnTo>
                <a:lnTo>
                  <a:pt x="53" y="252"/>
                </a:lnTo>
                <a:lnTo>
                  <a:pt x="50" y="255"/>
                </a:lnTo>
                <a:lnTo>
                  <a:pt x="44" y="265"/>
                </a:lnTo>
                <a:lnTo>
                  <a:pt x="44" y="265"/>
                </a:lnTo>
                <a:lnTo>
                  <a:pt x="40" y="272"/>
                </a:lnTo>
                <a:lnTo>
                  <a:pt x="34" y="275"/>
                </a:lnTo>
                <a:lnTo>
                  <a:pt x="34" y="275"/>
                </a:lnTo>
                <a:lnTo>
                  <a:pt x="30" y="272"/>
                </a:lnTo>
                <a:lnTo>
                  <a:pt x="27" y="265"/>
                </a:lnTo>
                <a:lnTo>
                  <a:pt x="27" y="265"/>
                </a:lnTo>
                <a:lnTo>
                  <a:pt x="30" y="255"/>
                </a:lnTo>
                <a:lnTo>
                  <a:pt x="24" y="255"/>
                </a:lnTo>
                <a:lnTo>
                  <a:pt x="24" y="255"/>
                </a:lnTo>
                <a:lnTo>
                  <a:pt x="20" y="265"/>
                </a:lnTo>
                <a:lnTo>
                  <a:pt x="20" y="265"/>
                </a:lnTo>
                <a:lnTo>
                  <a:pt x="20" y="275"/>
                </a:lnTo>
                <a:lnTo>
                  <a:pt x="24" y="279"/>
                </a:lnTo>
                <a:lnTo>
                  <a:pt x="30" y="282"/>
                </a:lnTo>
                <a:lnTo>
                  <a:pt x="37" y="285"/>
                </a:lnTo>
                <a:lnTo>
                  <a:pt x="37" y="285"/>
                </a:lnTo>
                <a:lnTo>
                  <a:pt x="44" y="282"/>
                </a:lnTo>
                <a:lnTo>
                  <a:pt x="50" y="272"/>
                </a:lnTo>
                <a:lnTo>
                  <a:pt x="50" y="272"/>
                </a:lnTo>
                <a:lnTo>
                  <a:pt x="53" y="262"/>
                </a:lnTo>
                <a:lnTo>
                  <a:pt x="60" y="262"/>
                </a:lnTo>
                <a:lnTo>
                  <a:pt x="60" y="262"/>
                </a:lnTo>
                <a:lnTo>
                  <a:pt x="63" y="262"/>
                </a:lnTo>
                <a:lnTo>
                  <a:pt x="67" y="272"/>
                </a:lnTo>
                <a:lnTo>
                  <a:pt x="67" y="272"/>
                </a:lnTo>
                <a:lnTo>
                  <a:pt x="63" y="282"/>
                </a:lnTo>
                <a:lnTo>
                  <a:pt x="70" y="285"/>
                </a:lnTo>
                <a:close/>
                <a:moveTo>
                  <a:pt x="50" y="199"/>
                </a:moveTo>
                <a:lnTo>
                  <a:pt x="50" y="199"/>
                </a:lnTo>
                <a:lnTo>
                  <a:pt x="44" y="199"/>
                </a:lnTo>
                <a:lnTo>
                  <a:pt x="44" y="199"/>
                </a:lnTo>
                <a:lnTo>
                  <a:pt x="37" y="199"/>
                </a:lnTo>
                <a:lnTo>
                  <a:pt x="30" y="202"/>
                </a:lnTo>
                <a:lnTo>
                  <a:pt x="24" y="209"/>
                </a:lnTo>
                <a:lnTo>
                  <a:pt x="20" y="219"/>
                </a:lnTo>
                <a:lnTo>
                  <a:pt x="20" y="219"/>
                </a:lnTo>
                <a:lnTo>
                  <a:pt x="24" y="229"/>
                </a:lnTo>
                <a:lnTo>
                  <a:pt x="27" y="239"/>
                </a:lnTo>
                <a:lnTo>
                  <a:pt x="37" y="242"/>
                </a:lnTo>
                <a:lnTo>
                  <a:pt x="47" y="242"/>
                </a:lnTo>
                <a:lnTo>
                  <a:pt x="47" y="242"/>
                </a:lnTo>
                <a:lnTo>
                  <a:pt x="60" y="242"/>
                </a:lnTo>
                <a:lnTo>
                  <a:pt x="67" y="236"/>
                </a:lnTo>
                <a:lnTo>
                  <a:pt x="73" y="229"/>
                </a:lnTo>
                <a:lnTo>
                  <a:pt x="73" y="219"/>
                </a:lnTo>
                <a:lnTo>
                  <a:pt x="73" y="219"/>
                </a:lnTo>
                <a:lnTo>
                  <a:pt x="73" y="209"/>
                </a:lnTo>
                <a:lnTo>
                  <a:pt x="70" y="202"/>
                </a:lnTo>
                <a:lnTo>
                  <a:pt x="63" y="202"/>
                </a:lnTo>
                <a:lnTo>
                  <a:pt x="63" y="202"/>
                </a:lnTo>
                <a:lnTo>
                  <a:pt x="67" y="216"/>
                </a:lnTo>
                <a:lnTo>
                  <a:pt x="67" y="216"/>
                </a:lnTo>
                <a:lnTo>
                  <a:pt x="67" y="222"/>
                </a:lnTo>
                <a:lnTo>
                  <a:pt x="63" y="229"/>
                </a:lnTo>
                <a:lnTo>
                  <a:pt x="57" y="232"/>
                </a:lnTo>
                <a:lnTo>
                  <a:pt x="50" y="236"/>
                </a:lnTo>
                <a:lnTo>
                  <a:pt x="50" y="199"/>
                </a:lnTo>
                <a:close/>
                <a:moveTo>
                  <a:pt x="44" y="236"/>
                </a:moveTo>
                <a:lnTo>
                  <a:pt x="44" y="236"/>
                </a:lnTo>
                <a:lnTo>
                  <a:pt x="34" y="232"/>
                </a:lnTo>
                <a:lnTo>
                  <a:pt x="27" y="226"/>
                </a:lnTo>
                <a:lnTo>
                  <a:pt x="27" y="219"/>
                </a:lnTo>
                <a:lnTo>
                  <a:pt x="27" y="219"/>
                </a:lnTo>
                <a:lnTo>
                  <a:pt x="27" y="212"/>
                </a:lnTo>
                <a:lnTo>
                  <a:pt x="34" y="209"/>
                </a:lnTo>
                <a:lnTo>
                  <a:pt x="44" y="209"/>
                </a:lnTo>
                <a:lnTo>
                  <a:pt x="44" y="236"/>
                </a:lnTo>
                <a:close/>
                <a:moveTo>
                  <a:pt x="73" y="186"/>
                </a:moveTo>
                <a:lnTo>
                  <a:pt x="73" y="176"/>
                </a:lnTo>
                <a:lnTo>
                  <a:pt x="47" y="176"/>
                </a:lnTo>
                <a:lnTo>
                  <a:pt x="47" y="176"/>
                </a:lnTo>
                <a:lnTo>
                  <a:pt x="40" y="176"/>
                </a:lnTo>
                <a:lnTo>
                  <a:pt x="40" y="176"/>
                </a:lnTo>
                <a:lnTo>
                  <a:pt x="34" y="173"/>
                </a:lnTo>
                <a:lnTo>
                  <a:pt x="30" y="166"/>
                </a:lnTo>
                <a:lnTo>
                  <a:pt x="30" y="166"/>
                </a:lnTo>
                <a:lnTo>
                  <a:pt x="30" y="163"/>
                </a:lnTo>
                <a:lnTo>
                  <a:pt x="20" y="163"/>
                </a:lnTo>
                <a:lnTo>
                  <a:pt x="20" y="163"/>
                </a:lnTo>
                <a:lnTo>
                  <a:pt x="20" y="163"/>
                </a:lnTo>
                <a:lnTo>
                  <a:pt x="20" y="163"/>
                </a:lnTo>
                <a:lnTo>
                  <a:pt x="24" y="173"/>
                </a:lnTo>
                <a:lnTo>
                  <a:pt x="30" y="179"/>
                </a:lnTo>
                <a:lnTo>
                  <a:pt x="30" y="179"/>
                </a:lnTo>
                <a:lnTo>
                  <a:pt x="20" y="179"/>
                </a:lnTo>
                <a:lnTo>
                  <a:pt x="20" y="186"/>
                </a:lnTo>
                <a:lnTo>
                  <a:pt x="20" y="186"/>
                </a:lnTo>
                <a:lnTo>
                  <a:pt x="37" y="186"/>
                </a:lnTo>
                <a:lnTo>
                  <a:pt x="73" y="186"/>
                </a:lnTo>
                <a:close/>
                <a:moveTo>
                  <a:pt x="14" y="149"/>
                </a:moveTo>
                <a:lnTo>
                  <a:pt x="20" y="149"/>
                </a:lnTo>
                <a:lnTo>
                  <a:pt x="20" y="159"/>
                </a:lnTo>
                <a:lnTo>
                  <a:pt x="30" y="159"/>
                </a:lnTo>
                <a:lnTo>
                  <a:pt x="30" y="149"/>
                </a:lnTo>
                <a:lnTo>
                  <a:pt x="57" y="149"/>
                </a:lnTo>
                <a:lnTo>
                  <a:pt x="57" y="149"/>
                </a:lnTo>
                <a:lnTo>
                  <a:pt x="63" y="149"/>
                </a:lnTo>
                <a:lnTo>
                  <a:pt x="70" y="146"/>
                </a:lnTo>
                <a:lnTo>
                  <a:pt x="70" y="146"/>
                </a:lnTo>
                <a:lnTo>
                  <a:pt x="73" y="143"/>
                </a:lnTo>
                <a:lnTo>
                  <a:pt x="73" y="136"/>
                </a:lnTo>
                <a:lnTo>
                  <a:pt x="73" y="136"/>
                </a:lnTo>
                <a:lnTo>
                  <a:pt x="73" y="129"/>
                </a:lnTo>
                <a:lnTo>
                  <a:pt x="67" y="129"/>
                </a:lnTo>
                <a:lnTo>
                  <a:pt x="67" y="129"/>
                </a:lnTo>
                <a:lnTo>
                  <a:pt x="67" y="133"/>
                </a:lnTo>
                <a:lnTo>
                  <a:pt x="67" y="133"/>
                </a:lnTo>
                <a:lnTo>
                  <a:pt x="63" y="139"/>
                </a:lnTo>
                <a:lnTo>
                  <a:pt x="57" y="139"/>
                </a:lnTo>
                <a:lnTo>
                  <a:pt x="30" y="139"/>
                </a:lnTo>
                <a:lnTo>
                  <a:pt x="30" y="126"/>
                </a:lnTo>
                <a:lnTo>
                  <a:pt x="20" y="126"/>
                </a:lnTo>
                <a:lnTo>
                  <a:pt x="20" y="139"/>
                </a:lnTo>
                <a:lnTo>
                  <a:pt x="10" y="139"/>
                </a:lnTo>
                <a:lnTo>
                  <a:pt x="14" y="149"/>
                </a:lnTo>
                <a:close/>
                <a:moveTo>
                  <a:pt x="73" y="106"/>
                </a:moveTo>
                <a:lnTo>
                  <a:pt x="20" y="106"/>
                </a:lnTo>
                <a:lnTo>
                  <a:pt x="20" y="116"/>
                </a:lnTo>
                <a:lnTo>
                  <a:pt x="73" y="116"/>
                </a:lnTo>
                <a:lnTo>
                  <a:pt x="73" y="106"/>
                </a:lnTo>
                <a:close/>
                <a:moveTo>
                  <a:pt x="14" y="113"/>
                </a:moveTo>
                <a:lnTo>
                  <a:pt x="14" y="113"/>
                </a:lnTo>
                <a:lnTo>
                  <a:pt x="10" y="110"/>
                </a:lnTo>
                <a:lnTo>
                  <a:pt x="7" y="106"/>
                </a:lnTo>
                <a:lnTo>
                  <a:pt x="7" y="106"/>
                </a:lnTo>
                <a:lnTo>
                  <a:pt x="0" y="110"/>
                </a:lnTo>
                <a:lnTo>
                  <a:pt x="0" y="113"/>
                </a:lnTo>
                <a:lnTo>
                  <a:pt x="0" y="113"/>
                </a:lnTo>
                <a:lnTo>
                  <a:pt x="0" y="116"/>
                </a:lnTo>
                <a:lnTo>
                  <a:pt x="7" y="120"/>
                </a:lnTo>
                <a:lnTo>
                  <a:pt x="7" y="120"/>
                </a:lnTo>
                <a:lnTo>
                  <a:pt x="10" y="116"/>
                </a:lnTo>
                <a:lnTo>
                  <a:pt x="14" y="113"/>
                </a:lnTo>
                <a:lnTo>
                  <a:pt x="14" y="113"/>
                </a:lnTo>
                <a:close/>
                <a:moveTo>
                  <a:pt x="20" y="100"/>
                </a:moveTo>
                <a:lnTo>
                  <a:pt x="73" y="80"/>
                </a:lnTo>
                <a:lnTo>
                  <a:pt x="73" y="70"/>
                </a:lnTo>
                <a:lnTo>
                  <a:pt x="20" y="50"/>
                </a:lnTo>
                <a:lnTo>
                  <a:pt x="20" y="60"/>
                </a:lnTo>
                <a:lnTo>
                  <a:pt x="50" y="70"/>
                </a:lnTo>
                <a:lnTo>
                  <a:pt x="50" y="70"/>
                </a:lnTo>
                <a:lnTo>
                  <a:pt x="63" y="73"/>
                </a:lnTo>
                <a:lnTo>
                  <a:pt x="63" y="73"/>
                </a:lnTo>
                <a:lnTo>
                  <a:pt x="63" y="73"/>
                </a:lnTo>
                <a:lnTo>
                  <a:pt x="50" y="80"/>
                </a:lnTo>
                <a:lnTo>
                  <a:pt x="20" y="90"/>
                </a:lnTo>
                <a:lnTo>
                  <a:pt x="20" y="100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44" y="0"/>
                </a:lnTo>
                <a:lnTo>
                  <a:pt x="44" y="0"/>
                </a:lnTo>
                <a:lnTo>
                  <a:pt x="37" y="0"/>
                </a:lnTo>
                <a:lnTo>
                  <a:pt x="30" y="3"/>
                </a:lnTo>
                <a:lnTo>
                  <a:pt x="24" y="10"/>
                </a:lnTo>
                <a:lnTo>
                  <a:pt x="20" y="20"/>
                </a:lnTo>
                <a:lnTo>
                  <a:pt x="20" y="20"/>
                </a:lnTo>
                <a:lnTo>
                  <a:pt x="24" y="30"/>
                </a:lnTo>
                <a:lnTo>
                  <a:pt x="27" y="40"/>
                </a:lnTo>
                <a:lnTo>
                  <a:pt x="37" y="43"/>
                </a:lnTo>
                <a:lnTo>
                  <a:pt x="47" y="43"/>
                </a:lnTo>
                <a:lnTo>
                  <a:pt x="47" y="43"/>
                </a:lnTo>
                <a:lnTo>
                  <a:pt x="60" y="43"/>
                </a:lnTo>
                <a:lnTo>
                  <a:pt x="67" y="37"/>
                </a:lnTo>
                <a:lnTo>
                  <a:pt x="73" y="30"/>
                </a:lnTo>
                <a:lnTo>
                  <a:pt x="73" y="20"/>
                </a:lnTo>
                <a:lnTo>
                  <a:pt x="73" y="20"/>
                </a:lnTo>
                <a:lnTo>
                  <a:pt x="73" y="10"/>
                </a:lnTo>
                <a:lnTo>
                  <a:pt x="70" y="3"/>
                </a:lnTo>
                <a:lnTo>
                  <a:pt x="63" y="3"/>
                </a:lnTo>
                <a:lnTo>
                  <a:pt x="63" y="3"/>
                </a:lnTo>
                <a:lnTo>
                  <a:pt x="67" y="17"/>
                </a:lnTo>
                <a:lnTo>
                  <a:pt x="67" y="17"/>
                </a:lnTo>
                <a:lnTo>
                  <a:pt x="67" y="23"/>
                </a:lnTo>
                <a:lnTo>
                  <a:pt x="63" y="30"/>
                </a:lnTo>
                <a:lnTo>
                  <a:pt x="57" y="33"/>
                </a:lnTo>
                <a:lnTo>
                  <a:pt x="50" y="37"/>
                </a:lnTo>
                <a:lnTo>
                  <a:pt x="50" y="0"/>
                </a:lnTo>
                <a:close/>
                <a:moveTo>
                  <a:pt x="44" y="37"/>
                </a:moveTo>
                <a:lnTo>
                  <a:pt x="44" y="37"/>
                </a:lnTo>
                <a:lnTo>
                  <a:pt x="34" y="33"/>
                </a:lnTo>
                <a:lnTo>
                  <a:pt x="27" y="27"/>
                </a:lnTo>
                <a:lnTo>
                  <a:pt x="27" y="20"/>
                </a:lnTo>
                <a:lnTo>
                  <a:pt x="27" y="20"/>
                </a:lnTo>
                <a:lnTo>
                  <a:pt x="27" y="13"/>
                </a:lnTo>
                <a:lnTo>
                  <a:pt x="34" y="10"/>
                </a:lnTo>
                <a:lnTo>
                  <a:pt x="44" y="10"/>
                </a:lnTo>
                <a:lnTo>
                  <a:pt x="4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60638" y="5808663"/>
            <a:ext cx="709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Myriad Roman" charset="0"/>
              </a:rPr>
              <a:t>Avoiding</a:t>
            </a:r>
            <a:endParaRPr lang="en-US" b="1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354638" y="5799138"/>
            <a:ext cx="12969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Myriad Roman" charset="0"/>
              </a:rPr>
              <a:t>Accommodating</a:t>
            </a:r>
            <a:endParaRPr lang="en-US" b="1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002088" y="4087813"/>
            <a:ext cx="11668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Myriad Roman" charset="0"/>
              </a:rPr>
              <a:t>Compromising</a:t>
            </a:r>
            <a:endParaRPr lang="en-US" b="1"/>
          </a:p>
        </p:txBody>
      </p:sp>
      <p:sp>
        <p:nvSpPr>
          <p:cNvPr id="19" name="Freeform 27"/>
          <p:cNvSpPr>
            <a:spLocks/>
          </p:cNvSpPr>
          <p:nvPr/>
        </p:nvSpPr>
        <p:spPr bwMode="auto">
          <a:xfrm>
            <a:off x="4633913" y="3414713"/>
            <a:ext cx="2433637" cy="63658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388" y="145"/>
              </a:cxn>
              <a:cxn ang="0">
                <a:pos x="388" y="66"/>
              </a:cxn>
              <a:cxn ang="0">
                <a:pos x="388" y="66"/>
              </a:cxn>
              <a:cxn ang="0">
                <a:pos x="391" y="53"/>
              </a:cxn>
              <a:cxn ang="0">
                <a:pos x="395" y="39"/>
              </a:cxn>
              <a:cxn ang="0">
                <a:pos x="401" y="29"/>
              </a:cxn>
              <a:cxn ang="0">
                <a:pos x="408" y="19"/>
              </a:cxn>
              <a:cxn ang="0">
                <a:pos x="418" y="9"/>
              </a:cxn>
              <a:cxn ang="0">
                <a:pos x="431" y="3"/>
              </a:cxn>
              <a:cxn ang="0">
                <a:pos x="444" y="0"/>
              </a:cxn>
              <a:cxn ang="0">
                <a:pos x="458" y="0"/>
              </a:cxn>
              <a:cxn ang="0">
                <a:pos x="1350" y="0"/>
              </a:cxn>
              <a:cxn ang="0">
                <a:pos x="1350" y="0"/>
              </a:cxn>
              <a:cxn ang="0">
                <a:pos x="1363" y="0"/>
              </a:cxn>
              <a:cxn ang="0">
                <a:pos x="1376" y="3"/>
              </a:cxn>
              <a:cxn ang="0">
                <a:pos x="1386" y="9"/>
              </a:cxn>
              <a:cxn ang="0">
                <a:pos x="1396" y="19"/>
              </a:cxn>
              <a:cxn ang="0">
                <a:pos x="1406" y="29"/>
              </a:cxn>
              <a:cxn ang="0">
                <a:pos x="1409" y="39"/>
              </a:cxn>
              <a:cxn ang="0">
                <a:pos x="1416" y="53"/>
              </a:cxn>
              <a:cxn ang="0">
                <a:pos x="1416" y="66"/>
              </a:cxn>
              <a:cxn ang="0">
                <a:pos x="1416" y="334"/>
              </a:cxn>
              <a:cxn ang="0">
                <a:pos x="1416" y="334"/>
              </a:cxn>
              <a:cxn ang="0">
                <a:pos x="1416" y="348"/>
              </a:cxn>
              <a:cxn ang="0">
                <a:pos x="1409" y="361"/>
              </a:cxn>
              <a:cxn ang="0">
                <a:pos x="1406" y="374"/>
              </a:cxn>
              <a:cxn ang="0">
                <a:pos x="1396" y="381"/>
              </a:cxn>
              <a:cxn ang="0">
                <a:pos x="1386" y="391"/>
              </a:cxn>
              <a:cxn ang="0">
                <a:pos x="1376" y="397"/>
              </a:cxn>
              <a:cxn ang="0">
                <a:pos x="1363" y="401"/>
              </a:cxn>
              <a:cxn ang="0">
                <a:pos x="1350" y="401"/>
              </a:cxn>
              <a:cxn ang="0">
                <a:pos x="458" y="401"/>
              </a:cxn>
              <a:cxn ang="0">
                <a:pos x="458" y="401"/>
              </a:cxn>
              <a:cxn ang="0">
                <a:pos x="444" y="401"/>
              </a:cxn>
              <a:cxn ang="0">
                <a:pos x="431" y="397"/>
              </a:cxn>
              <a:cxn ang="0">
                <a:pos x="418" y="391"/>
              </a:cxn>
              <a:cxn ang="0">
                <a:pos x="408" y="381"/>
              </a:cxn>
              <a:cxn ang="0">
                <a:pos x="401" y="374"/>
              </a:cxn>
              <a:cxn ang="0">
                <a:pos x="395" y="361"/>
              </a:cxn>
              <a:cxn ang="0">
                <a:pos x="391" y="348"/>
              </a:cxn>
              <a:cxn ang="0">
                <a:pos x="388" y="334"/>
              </a:cxn>
              <a:cxn ang="0">
                <a:pos x="388" y="242"/>
              </a:cxn>
              <a:cxn ang="0">
                <a:pos x="0" y="245"/>
              </a:cxn>
            </a:cxnLst>
            <a:rect l="0" t="0" r="r" b="b"/>
            <a:pathLst>
              <a:path w="1416" h="401">
                <a:moveTo>
                  <a:pt x="0" y="245"/>
                </a:moveTo>
                <a:lnTo>
                  <a:pt x="388" y="145"/>
                </a:lnTo>
                <a:lnTo>
                  <a:pt x="388" y="66"/>
                </a:lnTo>
                <a:lnTo>
                  <a:pt x="388" y="66"/>
                </a:lnTo>
                <a:lnTo>
                  <a:pt x="391" y="53"/>
                </a:lnTo>
                <a:lnTo>
                  <a:pt x="395" y="39"/>
                </a:lnTo>
                <a:lnTo>
                  <a:pt x="401" y="29"/>
                </a:lnTo>
                <a:lnTo>
                  <a:pt x="408" y="19"/>
                </a:lnTo>
                <a:lnTo>
                  <a:pt x="418" y="9"/>
                </a:lnTo>
                <a:lnTo>
                  <a:pt x="431" y="3"/>
                </a:lnTo>
                <a:lnTo>
                  <a:pt x="444" y="0"/>
                </a:lnTo>
                <a:lnTo>
                  <a:pt x="458" y="0"/>
                </a:lnTo>
                <a:lnTo>
                  <a:pt x="1350" y="0"/>
                </a:lnTo>
                <a:lnTo>
                  <a:pt x="1350" y="0"/>
                </a:lnTo>
                <a:lnTo>
                  <a:pt x="1363" y="0"/>
                </a:lnTo>
                <a:lnTo>
                  <a:pt x="1376" y="3"/>
                </a:lnTo>
                <a:lnTo>
                  <a:pt x="1386" y="9"/>
                </a:lnTo>
                <a:lnTo>
                  <a:pt x="1396" y="19"/>
                </a:lnTo>
                <a:lnTo>
                  <a:pt x="1406" y="29"/>
                </a:lnTo>
                <a:lnTo>
                  <a:pt x="1409" y="39"/>
                </a:lnTo>
                <a:lnTo>
                  <a:pt x="1416" y="53"/>
                </a:lnTo>
                <a:lnTo>
                  <a:pt x="1416" y="66"/>
                </a:lnTo>
                <a:lnTo>
                  <a:pt x="1416" y="334"/>
                </a:lnTo>
                <a:lnTo>
                  <a:pt x="1416" y="334"/>
                </a:lnTo>
                <a:lnTo>
                  <a:pt x="1416" y="348"/>
                </a:lnTo>
                <a:lnTo>
                  <a:pt x="1409" y="361"/>
                </a:lnTo>
                <a:lnTo>
                  <a:pt x="1406" y="374"/>
                </a:lnTo>
                <a:lnTo>
                  <a:pt x="1396" y="381"/>
                </a:lnTo>
                <a:lnTo>
                  <a:pt x="1386" y="391"/>
                </a:lnTo>
                <a:lnTo>
                  <a:pt x="1376" y="397"/>
                </a:lnTo>
                <a:lnTo>
                  <a:pt x="1363" y="401"/>
                </a:lnTo>
                <a:lnTo>
                  <a:pt x="1350" y="401"/>
                </a:lnTo>
                <a:lnTo>
                  <a:pt x="458" y="401"/>
                </a:lnTo>
                <a:lnTo>
                  <a:pt x="458" y="401"/>
                </a:lnTo>
                <a:lnTo>
                  <a:pt x="444" y="401"/>
                </a:lnTo>
                <a:lnTo>
                  <a:pt x="431" y="397"/>
                </a:lnTo>
                <a:lnTo>
                  <a:pt x="418" y="391"/>
                </a:lnTo>
                <a:lnTo>
                  <a:pt x="408" y="381"/>
                </a:lnTo>
                <a:lnTo>
                  <a:pt x="401" y="374"/>
                </a:lnTo>
                <a:lnTo>
                  <a:pt x="395" y="361"/>
                </a:lnTo>
                <a:lnTo>
                  <a:pt x="391" y="348"/>
                </a:lnTo>
                <a:lnTo>
                  <a:pt x="388" y="334"/>
                </a:lnTo>
                <a:lnTo>
                  <a:pt x="388" y="242"/>
                </a:lnTo>
                <a:lnTo>
                  <a:pt x="0" y="245"/>
                </a:lnTo>
                <a:close/>
              </a:path>
            </a:pathLst>
          </a:custGeom>
          <a:solidFill>
            <a:srgbClr val="FEE69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365750" y="3478213"/>
            <a:ext cx="1619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Resolving conflicts by</a:t>
            </a:r>
            <a:endParaRPr lang="en-US" b="1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5354638" y="3624263"/>
            <a:ext cx="16049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each party's giving up</a:t>
            </a:r>
            <a:endParaRPr lang="en-US" b="1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429250" y="3771900"/>
            <a:ext cx="1433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something of value.</a:t>
            </a:r>
            <a:endParaRPr lang="en-US" b="1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1912938" y="2528888"/>
            <a:ext cx="1587" cy="2495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32"/>
          <p:cNvSpPr>
            <a:spLocks/>
          </p:cNvSpPr>
          <p:nvPr/>
        </p:nvSpPr>
        <p:spPr bwMode="auto">
          <a:xfrm>
            <a:off x="1860550" y="4983163"/>
            <a:ext cx="104775" cy="168275"/>
          </a:xfrm>
          <a:custGeom>
            <a:avLst/>
            <a:gdLst/>
            <a:ahLst/>
            <a:cxnLst>
              <a:cxn ang="0">
                <a:pos x="33" y="20"/>
              </a:cxn>
              <a:cxn ang="0">
                <a:pos x="63" y="0"/>
              </a:cxn>
              <a:cxn ang="0">
                <a:pos x="66" y="0"/>
              </a:cxn>
              <a:cxn ang="0">
                <a:pos x="46" y="53"/>
              </a:cxn>
              <a:cxn ang="0">
                <a:pos x="46" y="53"/>
              </a:cxn>
              <a:cxn ang="0">
                <a:pos x="33" y="106"/>
              </a:cxn>
              <a:cxn ang="0">
                <a:pos x="33" y="106"/>
              </a:cxn>
              <a:cxn ang="0">
                <a:pos x="23" y="53"/>
              </a:cxn>
              <a:cxn ang="0">
                <a:pos x="0" y="0"/>
              </a:cxn>
              <a:cxn ang="0">
                <a:pos x="3" y="0"/>
              </a:cxn>
              <a:cxn ang="0">
                <a:pos x="33" y="20"/>
              </a:cxn>
            </a:cxnLst>
            <a:rect l="0" t="0" r="r" b="b"/>
            <a:pathLst>
              <a:path w="66" h="106">
                <a:moveTo>
                  <a:pt x="33" y="20"/>
                </a:moveTo>
                <a:lnTo>
                  <a:pt x="63" y="0"/>
                </a:lnTo>
                <a:lnTo>
                  <a:pt x="66" y="0"/>
                </a:lnTo>
                <a:lnTo>
                  <a:pt x="46" y="53"/>
                </a:lnTo>
                <a:lnTo>
                  <a:pt x="46" y="53"/>
                </a:lnTo>
                <a:lnTo>
                  <a:pt x="33" y="106"/>
                </a:lnTo>
                <a:lnTo>
                  <a:pt x="33" y="106"/>
                </a:lnTo>
                <a:lnTo>
                  <a:pt x="23" y="53"/>
                </a:lnTo>
                <a:lnTo>
                  <a:pt x="0" y="0"/>
                </a:lnTo>
                <a:lnTo>
                  <a:pt x="3" y="0"/>
                </a:lnTo>
                <a:lnTo>
                  <a:pt x="33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33"/>
          <p:cNvSpPr>
            <a:spLocks/>
          </p:cNvSpPr>
          <p:nvPr/>
        </p:nvSpPr>
        <p:spPr bwMode="auto">
          <a:xfrm>
            <a:off x="1860550" y="2408238"/>
            <a:ext cx="104775" cy="163512"/>
          </a:xfrm>
          <a:custGeom>
            <a:avLst/>
            <a:gdLst/>
            <a:ahLst/>
            <a:cxnLst>
              <a:cxn ang="0">
                <a:pos x="33" y="83"/>
              </a:cxn>
              <a:cxn ang="0">
                <a:pos x="3" y="103"/>
              </a:cxn>
              <a:cxn ang="0">
                <a:pos x="0" y="103"/>
              </a:cxn>
              <a:cxn ang="0">
                <a:pos x="23" y="53"/>
              </a:cxn>
              <a:cxn ang="0">
                <a:pos x="23" y="53"/>
              </a:cxn>
              <a:cxn ang="0">
                <a:pos x="33" y="0"/>
              </a:cxn>
              <a:cxn ang="0">
                <a:pos x="33" y="0"/>
              </a:cxn>
              <a:cxn ang="0">
                <a:pos x="46" y="53"/>
              </a:cxn>
              <a:cxn ang="0">
                <a:pos x="66" y="103"/>
              </a:cxn>
              <a:cxn ang="0">
                <a:pos x="63" y="103"/>
              </a:cxn>
              <a:cxn ang="0">
                <a:pos x="33" y="83"/>
              </a:cxn>
            </a:cxnLst>
            <a:rect l="0" t="0" r="r" b="b"/>
            <a:pathLst>
              <a:path w="66" h="103">
                <a:moveTo>
                  <a:pt x="33" y="83"/>
                </a:moveTo>
                <a:lnTo>
                  <a:pt x="3" y="103"/>
                </a:lnTo>
                <a:lnTo>
                  <a:pt x="0" y="103"/>
                </a:lnTo>
                <a:lnTo>
                  <a:pt x="23" y="53"/>
                </a:lnTo>
                <a:lnTo>
                  <a:pt x="23" y="53"/>
                </a:lnTo>
                <a:lnTo>
                  <a:pt x="33" y="0"/>
                </a:lnTo>
                <a:lnTo>
                  <a:pt x="33" y="0"/>
                </a:lnTo>
                <a:lnTo>
                  <a:pt x="46" y="53"/>
                </a:lnTo>
                <a:lnTo>
                  <a:pt x="66" y="103"/>
                </a:lnTo>
                <a:lnTo>
                  <a:pt x="63" y="103"/>
                </a:lnTo>
                <a:lnTo>
                  <a:pt x="33" y="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3576638" y="6362700"/>
            <a:ext cx="22891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35"/>
          <p:cNvSpPr>
            <a:spLocks/>
          </p:cNvSpPr>
          <p:nvPr/>
        </p:nvSpPr>
        <p:spPr bwMode="auto">
          <a:xfrm>
            <a:off x="5818188" y="6308725"/>
            <a:ext cx="168275" cy="100013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0" y="0"/>
              </a:cxn>
              <a:cxn ang="0">
                <a:pos x="3" y="0"/>
              </a:cxn>
              <a:cxn ang="0">
                <a:pos x="53" y="20"/>
              </a:cxn>
              <a:cxn ang="0">
                <a:pos x="53" y="20"/>
              </a:cxn>
              <a:cxn ang="0">
                <a:pos x="106" y="34"/>
              </a:cxn>
              <a:cxn ang="0">
                <a:pos x="106" y="34"/>
              </a:cxn>
              <a:cxn ang="0">
                <a:pos x="53" y="43"/>
              </a:cxn>
              <a:cxn ang="0">
                <a:pos x="3" y="63"/>
              </a:cxn>
              <a:cxn ang="0">
                <a:pos x="0" y="63"/>
              </a:cxn>
              <a:cxn ang="0">
                <a:pos x="20" y="34"/>
              </a:cxn>
            </a:cxnLst>
            <a:rect l="0" t="0" r="r" b="b"/>
            <a:pathLst>
              <a:path w="106" h="63">
                <a:moveTo>
                  <a:pt x="20" y="34"/>
                </a:moveTo>
                <a:lnTo>
                  <a:pt x="0" y="0"/>
                </a:lnTo>
                <a:lnTo>
                  <a:pt x="3" y="0"/>
                </a:lnTo>
                <a:lnTo>
                  <a:pt x="53" y="20"/>
                </a:lnTo>
                <a:lnTo>
                  <a:pt x="53" y="20"/>
                </a:lnTo>
                <a:lnTo>
                  <a:pt x="106" y="34"/>
                </a:lnTo>
                <a:lnTo>
                  <a:pt x="106" y="34"/>
                </a:lnTo>
                <a:lnTo>
                  <a:pt x="53" y="43"/>
                </a:lnTo>
                <a:lnTo>
                  <a:pt x="3" y="63"/>
                </a:lnTo>
                <a:lnTo>
                  <a:pt x="0" y="63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36"/>
          <p:cNvSpPr>
            <a:spLocks/>
          </p:cNvSpPr>
          <p:nvPr/>
        </p:nvSpPr>
        <p:spPr bwMode="auto">
          <a:xfrm>
            <a:off x="3454400" y="6308725"/>
            <a:ext cx="163513" cy="100013"/>
          </a:xfrm>
          <a:custGeom>
            <a:avLst/>
            <a:gdLst/>
            <a:ahLst/>
            <a:cxnLst>
              <a:cxn ang="0">
                <a:pos x="87" y="34"/>
              </a:cxn>
              <a:cxn ang="0">
                <a:pos x="103" y="63"/>
              </a:cxn>
              <a:cxn ang="0">
                <a:pos x="103" y="63"/>
              </a:cxn>
              <a:cxn ang="0">
                <a:pos x="53" y="43"/>
              </a:cxn>
              <a:cxn ang="0">
                <a:pos x="53" y="43"/>
              </a:cxn>
              <a:cxn ang="0">
                <a:pos x="0" y="34"/>
              </a:cxn>
              <a:cxn ang="0">
                <a:pos x="0" y="34"/>
              </a:cxn>
              <a:cxn ang="0">
                <a:pos x="53" y="20"/>
              </a:cxn>
              <a:cxn ang="0">
                <a:pos x="103" y="0"/>
              </a:cxn>
              <a:cxn ang="0">
                <a:pos x="103" y="0"/>
              </a:cxn>
              <a:cxn ang="0">
                <a:pos x="87" y="34"/>
              </a:cxn>
            </a:cxnLst>
            <a:rect l="0" t="0" r="r" b="b"/>
            <a:pathLst>
              <a:path w="103" h="63">
                <a:moveTo>
                  <a:pt x="87" y="34"/>
                </a:moveTo>
                <a:lnTo>
                  <a:pt x="103" y="63"/>
                </a:lnTo>
                <a:lnTo>
                  <a:pt x="103" y="63"/>
                </a:lnTo>
                <a:lnTo>
                  <a:pt x="53" y="43"/>
                </a:lnTo>
                <a:lnTo>
                  <a:pt x="53" y="43"/>
                </a:lnTo>
                <a:lnTo>
                  <a:pt x="0" y="34"/>
                </a:lnTo>
                <a:lnTo>
                  <a:pt x="0" y="34"/>
                </a:lnTo>
                <a:lnTo>
                  <a:pt x="53" y="20"/>
                </a:lnTo>
                <a:lnTo>
                  <a:pt x="103" y="0"/>
                </a:lnTo>
                <a:lnTo>
                  <a:pt x="103" y="0"/>
                </a:lnTo>
                <a:lnTo>
                  <a:pt x="87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37"/>
          <p:cNvSpPr>
            <a:spLocks/>
          </p:cNvSpPr>
          <p:nvPr/>
        </p:nvSpPr>
        <p:spPr bwMode="auto">
          <a:xfrm>
            <a:off x="2185988" y="1582738"/>
            <a:ext cx="227012" cy="225425"/>
          </a:xfrm>
          <a:custGeom>
            <a:avLst/>
            <a:gdLst/>
            <a:ahLst/>
            <a:cxnLst>
              <a:cxn ang="0">
                <a:pos x="143" y="73"/>
              </a:cxn>
              <a:cxn ang="0">
                <a:pos x="143" y="73"/>
              </a:cxn>
              <a:cxn ang="0">
                <a:pos x="143" y="56"/>
              </a:cxn>
              <a:cxn ang="0">
                <a:pos x="136" y="43"/>
              </a:cxn>
              <a:cxn ang="0">
                <a:pos x="130" y="33"/>
              </a:cxn>
              <a:cxn ang="0">
                <a:pos x="123" y="19"/>
              </a:cxn>
              <a:cxn ang="0">
                <a:pos x="113" y="13"/>
              </a:cxn>
              <a:cxn ang="0">
                <a:pos x="100" y="6"/>
              </a:cxn>
              <a:cxn ang="0">
                <a:pos x="87" y="3"/>
              </a:cxn>
              <a:cxn ang="0">
                <a:pos x="73" y="0"/>
              </a:cxn>
              <a:cxn ang="0">
                <a:pos x="73" y="0"/>
              </a:cxn>
              <a:cxn ang="0">
                <a:pos x="57" y="3"/>
              </a:cxn>
              <a:cxn ang="0">
                <a:pos x="43" y="6"/>
              </a:cxn>
              <a:cxn ang="0">
                <a:pos x="33" y="13"/>
              </a:cxn>
              <a:cxn ang="0">
                <a:pos x="24" y="19"/>
              </a:cxn>
              <a:cxn ang="0">
                <a:pos x="14" y="33"/>
              </a:cxn>
              <a:cxn ang="0">
                <a:pos x="7" y="43"/>
              </a:cxn>
              <a:cxn ang="0">
                <a:pos x="4" y="56"/>
              </a:cxn>
              <a:cxn ang="0">
                <a:pos x="0" y="73"/>
              </a:cxn>
              <a:cxn ang="0">
                <a:pos x="0" y="73"/>
              </a:cxn>
              <a:cxn ang="0">
                <a:pos x="4" y="86"/>
              </a:cxn>
              <a:cxn ang="0">
                <a:pos x="7" y="99"/>
              </a:cxn>
              <a:cxn ang="0">
                <a:pos x="14" y="112"/>
              </a:cxn>
              <a:cxn ang="0">
                <a:pos x="24" y="122"/>
              </a:cxn>
              <a:cxn ang="0">
                <a:pos x="33" y="129"/>
              </a:cxn>
              <a:cxn ang="0">
                <a:pos x="43" y="136"/>
              </a:cxn>
              <a:cxn ang="0">
                <a:pos x="57" y="142"/>
              </a:cxn>
              <a:cxn ang="0">
                <a:pos x="73" y="142"/>
              </a:cxn>
              <a:cxn ang="0">
                <a:pos x="73" y="142"/>
              </a:cxn>
              <a:cxn ang="0">
                <a:pos x="87" y="142"/>
              </a:cxn>
              <a:cxn ang="0">
                <a:pos x="100" y="136"/>
              </a:cxn>
              <a:cxn ang="0">
                <a:pos x="113" y="129"/>
              </a:cxn>
              <a:cxn ang="0">
                <a:pos x="123" y="122"/>
              </a:cxn>
              <a:cxn ang="0">
                <a:pos x="130" y="112"/>
              </a:cxn>
              <a:cxn ang="0">
                <a:pos x="136" y="99"/>
              </a:cxn>
              <a:cxn ang="0">
                <a:pos x="143" y="86"/>
              </a:cxn>
              <a:cxn ang="0">
                <a:pos x="143" y="73"/>
              </a:cxn>
              <a:cxn ang="0">
                <a:pos x="143" y="73"/>
              </a:cxn>
            </a:cxnLst>
            <a:rect l="0" t="0" r="r" b="b"/>
            <a:pathLst>
              <a:path w="143" h="142">
                <a:moveTo>
                  <a:pt x="143" y="73"/>
                </a:moveTo>
                <a:lnTo>
                  <a:pt x="143" y="73"/>
                </a:lnTo>
                <a:lnTo>
                  <a:pt x="143" y="56"/>
                </a:lnTo>
                <a:lnTo>
                  <a:pt x="136" y="43"/>
                </a:lnTo>
                <a:lnTo>
                  <a:pt x="130" y="33"/>
                </a:lnTo>
                <a:lnTo>
                  <a:pt x="123" y="19"/>
                </a:lnTo>
                <a:lnTo>
                  <a:pt x="113" y="13"/>
                </a:lnTo>
                <a:lnTo>
                  <a:pt x="100" y="6"/>
                </a:lnTo>
                <a:lnTo>
                  <a:pt x="87" y="3"/>
                </a:lnTo>
                <a:lnTo>
                  <a:pt x="73" y="0"/>
                </a:lnTo>
                <a:lnTo>
                  <a:pt x="73" y="0"/>
                </a:lnTo>
                <a:lnTo>
                  <a:pt x="57" y="3"/>
                </a:lnTo>
                <a:lnTo>
                  <a:pt x="43" y="6"/>
                </a:lnTo>
                <a:lnTo>
                  <a:pt x="33" y="13"/>
                </a:lnTo>
                <a:lnTo>
                  <a:pt x="24" y="19"/>
                </a:lnTo>
                <a:lnTo>
                  <a:pt x="14" y="33"/>
                </a:lnTo>
                <a:lnTo>
                  <a:pt x="7" y="43"/>
                </a:lnTo>
                <a:lnTo>
                  <a:pt x="4" y="56"/>
                </a:lnTo>
                <a:lnTo>
                  <a:pt x="0" y="73"/>
                </a:lnTo>
                <a:lnTo>
                  <a:pt x="0" y="73"/>
                </a:lnTo>
                <a:lnTo>
                  <a:pt x="4" y="86"/>
                </a:lnTo>
                <a:lnTo>
                  <a:pt x="7" y="99"/>
                </a:lnTo>
                <a:lnTo>
                  <a:pt x="14" y="112"/>
                </a:lnTo>
                <a:lnTo>
                  <a:pt x="24" y="122"/>
                </a:lnTo>
                <a:lnTo>
                  <a:pt x="33" y="129"/>
                </a:lnTo>
                <a:lnTo>
                  <a:pt x="43" y="136"/>
                </a:lnTo>
                <a:lnTo>
                  <a:pt x="57" y="142"/>
                </a:lnTo>
                <a:lnTo>
                  <a:pt x="73" y="142"/>
                </a:lnTo>
                <a:lnTo>
                  <a:pt x="73" y="142"/>
                </a:lnTo>
                <a:lnTo>
                  <a:pt x="87" y="142"/>
                </a:lnTo>
                <a:lnTo>
                  <a:pt x="100" y="136"/>
                </a:lnTo>
                <a:lnTo>
                  <a:pt x="113" y="129"/>
                </a:lnTo>
                <a:lnTo>
                  <a:pt x="123" y="122"/>
                </a:lnTo>
                <a:lnTo>
                  <a:pt x="130" y="112"/>
                </a:lnTo>
                <a:lnTo>
                  <a:pt x="136" y="99"/>
                </a:lnTo>
                <a:lnTo>
                  <a:pt x="143" y="86"/>
                </a:lnTo>
                <a:lnTo>
                  <a:pt x="143" y="73"/>
                </a:lnTo>
                <a:lnTo>
                  <a:pt x="143" y="73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8"/>
          <p:cNvSpPr>
            <a:spLocks/>
          </p:cNvSpPr>
          <p:nvPr/>
        </p:nvSpPr>
        <p:spPr bwMode="auto">
          <a:xfrm>
            <a:off x="2185988" y="5883275"/>
            <a:ext cx="227012" cy="225425"/>
          </a:xfrm>
          <a:custGeom>
            <a:avLst/>
            <a:gdLst/>
            <a:ahLst/>
            <a:cxnLst>
              <a:cxn ang="0">
                <a:pos x="143" y="69"/>
              </a:cxn>
              <a:cxn ang="0">
                <a:pos x="143" y="69"/>
              </a:cxn>
              <a:cxn ang="0">
                <a:pos x="143" y="56"/>
              </a:cxn>
              <a:cxn ang="0">
                <a:pos x="136" y="43"/>
              </a:cxn>
              <a:cxn ang="0">
                <a:pos x="130" y="30"/>
              </a:cxn>
              <a:cxn ang="0">
                <a:pos x="123" y="20"/>
              </a:cxn>
              <a:cxn ang="0">
                <a:pos x="113" y="10"/>
              </a:cxn>
              <a:cxn ang="0">
                <a:pos x="100" y="6"/>
              </a:cxn>
              <a:cxn ang="0">
                <a:pos x="87" y="0"/>
              </a:cxn>
              <a:cxn ang="0">
                <a:pos x="73" y="0"/>
              </a:cxn>
              <a:cxn ang="0">
                <a:pos x="73" y="0"/>
              </a:cxn>
              <a:cxn ang="0">
                <a:pos x="57" y="0"/>
              </a:cxn>
              <a:cxn ang="0">
                <a:pos x="43" y="6"/>
              </a:cxn>
              <a:cxn ang="0">
                <a:pos x="33" y="10"/>
              </a:cxn>
              <a:cxn ang="0">
                <a:pos x="24" y="20"/>
              </a:cxn>
              <a:cxn ang="0">
                <a:pos x="14" y="30"/>
              </a:cxn>
              <a:cxn ang="0">
                <a:pos x="7" y="43"/>
              </a:cxn>
              <a:cxn ang="0">
                <a:pos x="4" y="56"/>
              </a:cxn>
              <a:cxn ang="0">
                <a:pos x="0" y="69"/>
              </a:cxn>
              <a:cxn ang="0">
                <a:pos x="0" y="69"/>
              </a:cxn>
              <a:cxn ang="0">
                <a:pos x="4" y="86"/>
              </a:cxn>
              <a:cxn ang="0">
                <a:pos x="7" y="99"/>
              </a:cxn>
              <a:cxn ang="0">
                <a:pos x="14" y="109"/>
              </a:cxn>
              <a:cxn ang="0">
                <a:pos x="24" y="119"/>
              </a:cxn>
              <a:cxn ang="0">
                <a:pos x="33" y="129"/>
              </a:cxn>
              <a:cxn ang="0">
                <a:pos x="43" y="136"/>
              </a:cxn>
              <a:cxn ang="0">
                <a:pos x="57" y="139"/>
              </a:cxn>
              <a:cxn ang="0">
                <a:pos x="73" y="142"/>
              </a:cxn>
              <a:cxn ang="0">
                <a:pos x="73" y="142"/>
              </a:cxn>
              <a:cxn ang="0">
                <a:pos x="87" y="139"/>
              </a:cxn>
              <a:cxn ang="0">
                <a:pos x="100" y="136"/>
              </a:cxn>
              <a:cxn ang="0">
                <a:pos x="113" y="129"/>
              </a:cxn>
              <a:cxn ang="0">
                <a:pos x="123" y="119"/>
              </a:cxn>
              <a:cxn ang="0">
                <a:pos x="130" y="109"/>
              </a:cxn>
              <a:cxn ang="0">
                <a:pos x="136" y="99"/>
              </a:cxn>
              <a:cxn ang="0">
                <a:pos x="143" y="86"/>
              </a:cxn>
              <a:cxn ang="0">
                <a:pos x="143" y="69"/>
              </a:cxn>
              <a:cxn ang="0">
                <a:pos x="143" y="69"/>
              </a:cxn>
            </a:cxnLst>
            <a:rect l="0" t="0" r="r" b="b"/>
            <a:pathLst>
              <a:path w="143" h="142">
                <a:moveTo>
                  <a:pt x="143" y="69"/>
                </a:moveTo>
                <a:lnTo>
                  <a:pt x="143" y="69"/>
                </a:lnTo>
                <a:lnTo>
                  <a:pt x="143" y="56"/>
                </a:lnTo>
                <a:lnTo>
                  <a:pt x="136" y="43"/>
                </a:lnTo>
                <a:lnTo>
                  <a:pt x="130" y="30"/>
                </a:lnTo>
                <a:lnTo>
                  <a:pt x="123" y="20"/>
                </a:lnTo>
                <a:lnTo>
                  <a:pt x="113" y="10"/>
                </a:lnTo>
                <a:lnTo>
                  <a:pt x="100" y="6"/>
                </a:lnTo>
                <a:lnTo>
                  <a:pt x="87" y="0"/>
                </a:lnTo>
                <a:lnTo>
                  <a:pt x="73" y="0"/>
                </a:lnTo>
                <a:lnTo>
                  <a:pt x="73" y="0"/>
                </a:lnTo>
                <a:lnTo>
                  <a:pt x="57" y="0"/>
                </a:lnTo>
                <a:lnTo>
                  <a:pt x="43" y="6"/>
                </a:lnTo>
                <a:lnTo>
                  <a:pt x="33" y="10"/>
                </a:lnTo>
                <a:lnTo>
                  <a:pt x="24" y="20"/>
                </a:lnTo>
                <a:lnTo>
                  <a:pt x="14" y="30"/>
                </a:lnTo>
                <a:lnTo>
                  <a:pt x="7" y="43"/>
                </a:lnTo>
                <a:lnTo>
                  <a:pt x="4" y="56"/>
                </a:lnTo>
                <a:lnTo>
                  <a:pt x="0" y="69"/>
                </a:lnTo>
                <a:lnTo>
                  <a:pt x="0" y="69"/>
                </a:lnTo>
                <a:lnTo>
                  <a:pt x="4" y="86"/>
                </a:lnTo>
                <a:lnTo>
                  <a:pt x="7" y="99"/>
                </a:lnTo>
                <a:lnTo>
                  <a:pt x="14" y="109"/>
                </a:lnTo>
                <a:lnTo>
                  <a:pt x="24" y="119"/>
                </a:lnTo>
                <a:lnTo>
                  <a:pt x="33" y="129"/>
                </a:lnTo>
                <a:lnTo>
                  <a:pt x="43" y="136"/>
                </a:lnTo>
                <a:lnTo>
                  <a:pt x="57" y="139"/>
                </a:lnTo>
                <a:lnTo>
                  <a:pt x="73" y="142"/>
                </a:lnTo>
                <a:lnTo>
                  <a:pt x="73" y="142"/>
                </a:lnTo>
                <a:lnTo>
                  <a:pt x="87" y="139"/>
                </a:lnTo>
                <a:lnTo>
                  <a:pt x="100" y="136"/>
                </a:lnTo>
                <a:lnTo>
                  <a:pt x="113" y="129"/>
                </a:lnTo>
                <a:lnTo>
                  <a:pt x="123" y="119"/>
                </a:lnTo>
                <a:lnTo>
                  <a:pt x="130" y="109"/>
                </a:lnTo>
                <a:lnTo>
                  <a:pt x="136" y="99"/>
                </a:lnTo>
                <a:lnTo>
                  <a:pt x="143" y="86"/>
                </a:lnTo>
                <a:lnTo>
                  <a:pt x="143" y="69"/>
                </a:lnTo>
                <a:lnTo>
                  <a:pt x="143" y="69"/>
                </a:lnTo>
                <a:close/>
              </a:path>
            </a:pathLst>
          </a:custGeom>
          <a:solidFill>
            <a:srgbClr val="FF0000"/>
          </a:solidFill>
          <a:ln w="206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39"/>
          <p:cNvSpPr>
            <a:spLocks/>
          </p:cNvSpPr>
          <p:nvPr/>
        </p:nvSpPr>
        <p:spPr bwMode="auto">
          <a:xfrm>
            <a:off x="2185988" y="5883275"/>
            <a:ext cx="227012" cy="225425"/>
          </a:xfrm>
          <a:custGeom>
            <a:avLst/>
            <a:gdLst/>
            <a:ahLst/>
            <a:cxnLst>
              <a:cxn ang="0">
                <a:pos x="143" y="69"/>
              </a:cxn>
              <a:cxn ang="0">
                <a:pos x="143" y="69"/>
              </a:cxn>
              <a:cxn ang="0">
                <a:pos x="143" y="56"/>
              </a:cxn>
              <a:cxn ang="0">
                <a:pos x="136" y="43"/>
              </a:cxn>
              <a:cxn ang="0">
                <a:pos x="130" y="30"/>
              </a:cxn>
              <a:cxn ang="0">
                <a:pos x="123" y="20"/>
              </a:cxn>
              <a:cxn ang="0">
                <a:pos x="113" y="10"/>
              </a:cxn>
              <a:cxn ang="0">
                <a:pos x="100" y="6"/>
              </a:cxn>
              <a:cxn ang="0">
                <a:pos x="87" y="0"/>
              </a:cxn>
              <a:cxn ang="0">
                <a:pos x="73" y="0"/>
              </a:cxn>
              <a:cxn ang="0">
                <a:pos x="73" y="0"/>
              </a:cxn>
              <a:cxn ang="0">
                <a:pos x="57" y="0"/>
              </a:cxn>
              <a:cxn ang="0">
                <a:pos x="43" y="6"/>
              </a:cxn>
              <a:cxn ang="0">
                <a:pos x="33" y="10"/>
              </a:cxn>
              <a:cxn ang="0">
                <a:pos x="24" y="20"/>
              </a:cxn>
              <a:cxn ang="0">
                <a:pos x="14" y="30"/>
              </a:cxn>
              <a:cxn ang="0">
                <a:pos x="7" y="43"/>
              </a:cxn>
              <a:cxn ang="0">
                <a:pos x="4" y="56"/>
              </a:cxn>
              <a:cxn ang="0">
                <a:pos x="0" y="69"/>
              </a:cxn>
              <a:cxn ang="0">
                <a:pos x="0" y="69"/>
              </a:cxn>
              <a:cxn ang="0">
                <a:pos x="4" y="86"/>
              </a:cxn>
              <a:cxn ang="0">
                <a:pos x="7" y="99"/>
              </a:cxn>
              <a:cxn ang="0">
                <a:pos x="14" y="109"/>
              </a:cxn>
              <a:cxn ang="0">
                <a:pos x="24" y="119"/>
              </a:cxn>
              <a:cxn ang="0">
                <a:pos x="33" y="129"/>
              </a:cxn>
              <a:cxn ang="0">
                <a:pos x="43" y="136"/>
              </a:cxn>
              <a:cxn ang="0">
                <a:pos x="57" y="139"/>
              </a:cxn>
              <a:cxn ang="0">
                <a:pos x="73" y="142"/>
              </a:cxn>
              <a:cxn ang="0">
                <a:pos x="73" y="142"/>
              </a:cxn>
              <a:cxn ang="0">
                <a:pos x="87" y="139"/>
              </a:cxn>
              <a:cxn ang="0">
                <a:pos x="100" y="136"/>
              </a:cxn>
              <a:cxn ang="0">
                <a:pos x="113" y="129"/>
              </a:cxn>
              <a:cxn ang="0">
                <a:pos x="123" y="119"/>
              </a:cxn>
              <a:cxn ang="0">
                <a:pos x="130" y="109"/>
              </a:cxn>
              <a:cxn ang="0">
                <a:pos x="136" y="99"/>
              </a:cxn>
              <a:cxn ang="0">
                <a:pos x="143" y="86"/>
              </a:cxn>
              <a:cxn ang="0">
                <a:pos x="143" y="69"/>
              </a:cxn>
              <a:cxn ang="0">
                <a:pos x="143" y="69"/>
              </a:cxn>
            </a:cxnLst>
            <a:rect l="0" t="0" r="r" b="b"/>
            <a:pathLst>
              <a:path w="143" h="142">
                <a:moveTo>
                  <a:pt x="143" y="69"/>
                </a:moveTo>
                <a:lnTo>
                  <a:pt x="143" y="69"/>
                </a:lnTo>
                <a:lnTo>
                  <a:pt x="143" y="56"/>
                </a:lnTo>
                <a:lnTo>
                  <a:pt x="136" y="43"/>
                </a:lnTo>
                <a:lnTo>
                  <a:pt x="130" y="30"/>
                </a:lnTo>
                <a:lnTo>
                  <a:pt x="123" y="20"/>
                </a:lnTo>
                <a:lnTo>
                  <a:pt x="113" y="10"/>
                </a:lnTo>
                <a:lnTo>
                  <a:pt x="100" y="6"/>
                </a:lnTo>
                <a:lnTo>
                  <a:pt x="87" y="0"/>
                </a:lnTo>
                <a:lnTo>
                  <a:pt x="73" y="0"/>
                </a:lnTo>
                <a:lnTo>
                  <a:pt x="73" y="0"/>
                </a:lnTo>
                <a:lnTo>
                  <a:pt x="57" y="0"/>
                </a:lnTo>
                <a:lnTo>
                  <a:pt x="43" y="6"/>
                </a:lnTo>
                <a:lnTo>
                  <a:pt x="33" y="10"/>
                </a:lnTo>
                <a:lnTo>
                  <a:pt x="24" y="20"/>
                </a:lnTo>
                <a:lnTo>
                  <a:pt x="14" y="30"/>
                </a:lnTo>
                <a:lnTo>
                  <a:pt x="7" y="43"/>
                </a:lnTo>
                <a:lnTo>
                  <a:pt x="4" y="56"/>
                </a:lnTo>
                <a:lnTo>
                  <a:pt x="0" y="69"/>
                </a:lnTo>
                <a:lnTo>
                  <a:pt x="0" y="69"/>
                </a:lnTo>
                <a:lnTo>
                  <a:pt x="4" y="86"/>
                </a:lnTo>
                <a:lnTo>
                  <a:pt x="7" y="99"/>
                </a:lnTo>
                <a:lnTo>
                  <a:pt x="14" y="109"/>
                </a:lnTo>
                <a:lnTo>
                  <a:pt x="24" y="119"/>
                </a:lnTo>
                <a:lnTo>
                  <a:pt x="33" y="129"/>
                </a:lnTo>
                <a:lnTo>
                  <a:pt x="43" y="136"/>
                </a:lnTo>
                <a:lnTo>
                  <a:pt x="57" y="139"/>
                </a:lnTo>
                <a:lnTo>
                  <a:pt x="73" y="142"/>
                </a:lnTo>
                <a:lnTo>
                  <a:pt x="73" y="142"/>
                </a:lnTo>
                <a:lnTo>
                  <a:pt x="87" y="139"/>
                </a:lnTo>
                <a:lnTo>
                  <a:pt x="100" y="136"/>
                </a:lnTo>
                <a:lnTo>
                  <a:pt x="113" y="129"/>
                </a:lnTo>
                <a:lnTo>
                  <a:pt x="123" y="119"/>
                </a:lnTo>
                <a:lnTo>
                  <a:pt x="130" y="109"/>
                </a:lnTo>
                <a:lnTo>
                  <a:pt x="136" y="99"/>
                </a:lnTo>
                <a:lnTo>
                  <a:pt x="143" y="86"/>
                </a:lnTo>
                <a:lnTo>
                  <a:pt x="143" y="69"/>
                </a:lnTo>
                <a:lnTo>
                  <a:pt x="143" y="69"/>
                </a:lnTo>
                <a:close/>
              </a:path>
            </a:pathLst>
          </a:custGeom>
          <a:noFill/>
          <a:ln w="4763">
            <a:solidFill>
              <a:srgbClr val="F22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40"/>
          <p:cNvSpPr>
            <a:spLocks/>
          </p:cNvSpPr>
          <p:nvPr/>
        </p:nvSpPr>
        <p:spPr bwMode="auto">
          <a:xfrm>
            <a:off x="6770688" y="5903913"/>
            <a:ext cx="227012" cy="227012"/>
          </a:xfrm>
          <a:custGeom>
            <a:avLst/>
            <a:gdLst/>
            <a:ahLst/>
            <a:cxnLst>
              <a:cxn ang="0">
                <a:pos x="143" y="70"/>
              </a:cxn>
              <a:cxn ang="0">
                <a:pos x="143" y="70"/>
              </a:cxn>
              <a:cxn ang="0">
                <a:pos x="140" y="56"/>
              </a:cxn>
              <a:cxn ang="0">
                <a:pos x="136" y="43"/>
              </a:cxn>
              <a:cxn ang="0">
                <a:pos x="130" y="30"/>
              </a:cxn>
              <a:cxn ang="0">
                <a:pos x="123" y="20"/>
              </a:cxn>
              <a:cxn ang="0">
                <a:pos x="110" y="10"/>
              </a:cxn>
              <a:cxn ang="0">
                <a:pos x="100" y="7"/>
              </a:cxn>
              <a:cxn ang="0">
                <a:pos x="87" y="0"/>
              </a:cxn>
              <a:cxn ang="0">
                <a:pos x="70" y="0"/>
              </a:cxn>
              <a:cxn ang="0">
                <a:pos x="70" y="0"/>
              </a:cxn>
              <a:cxn ang="0">
                <a:pos x="57" y="0"/>
              </a:cxn>
              <a:cxn ang="0">
                <a:pos x="43" y="7"/>
              </a:cxn>
              <a:cxn ang="0">
                <a:pos x="30" y="10"/>
              </a:cxn>
              <a:cxn ang="0">
                <a:pos x="20" y="20"/>
              </a:cxn>
              <a:cxn ang="0">
                <a:pos x="14" y="30"/>
              </a:cxn>
              <a:cxn ang="0">
                <a:pos x="7" y="43"/>
              </a:cxn>
              <a:cxn ang="0">
                <a:pos x="0" y="56"/>
              </a:cxn>
              <a:cxn ang="0">
                <a:pos x="0" y="70"/>
              </a:cxn>
              <a:cxn ang="0">
                <a:pos x="0" y="70"/>
              </a:cxn>
              <a:cxn ang="0">
                <a:pos x="0" y="86"/>
              </a:cxn>
              <a:cxn ang="0">
                <a:pos x="7" y="99"/>
              </a:cxn>
              <a:cxn ang="0">
                <a:pos x="14" y="109"/>
              </a:cxn>
              <a:cxn ang="0">
                <a:pos x="20" y="119"/>
              </a:cxn>
              <a:cxn ang="0">
                <a:pos x="30" y="129"/>
              </a:cxn>
              <a:cxn ang="0">
                <a:pos x="43" y="136"/>
              </a:cxn>
              <a:cxn ang="0">
                <a:pos x="57" y="139"/>
              </a:cxn>
              <a:cxn ang="0">
                <a:pos x="70" y="143"/>
              </a:cxn>
              <a:cxn ang="0">
                <a:pos x="70" y="143"/>
              </a:cxn>
              <a:cxn ang="0">
                <a:pos x="87" y="139"/>
              </a:cxn>
              <a:cxn ang="0">
                <a:pos x="100" y="136"/>
              </a:cxn>
              <a:cxn ang="0">
                <a:pos x="110" y="129"/>
              </a:cxn>
              <a:cxn ang="0">
                <a:pos x="123" y="119"/>
              </a:cxn>
              <a:cxn ang="0">
                <a:pos x="130" y="109"/>
              </a:cxn>
              <a:cxn ang="0">
                <a:pos x="136" y="99"/>
              </a:cxn>
              <a:cxn ang="0">
                <a:pos x="140" y="86"/>
              </a:cxn>
              <a:cxn ang="0">
                <a:pos x="143" y="70"/>
              </a:cxn>
              <a:cxn ang="0">
                <a:pos x="143" y="70"/>
              </a:cxn>
            </a:cxnLst>
            <a:rect l="0" t="0" r="r" b="b"/>
            <a:pathLst>
              <a:path w="143" h="143">
                <a:moveTo>
                  <a:pt x="143" y="70"/>
                </a:moveTo>
                <a:lnTo>
                  <a:pt x="143" y="70"/>
                </a:lnTo>
                <a:lnTo>
                  <a:pt x="140" y="56"/>
                </a:lnTo>
                <a:lnTo>
                  <a:pt x="136" y="43"/>
                </a:lnTo>
                <a:lnTo>
                  <a:pt x="130" y="30"/>
                </a:lnTo>
                <a:lnTo>
                  <a:pt x="123" y="20"/>
                </a:lnTo>
                <a:lnTo>
                  <a:pt x="110" y="10"/>
                </a:lnTo>
                <a:lnTo>
                  <a:pt x="100" y="7"/>
                </a:lnTo>
                <a:lnTo>
                  <a:pt x="87" y="0"/>
                </a:lnTo>
                <a:lnTo>
                  <a:pt x="70" y="0"/>
                </a:lnTo>
                <a:lnTo>
                  <a:pt x="70" y="0"/>
                </a:lnTo>
                <a:lnTo>
                  <a:pt x="57" y="0"/>
                </a:lnTo>
                <a:lnTo>
                  <a:pt x="43" y="7"/>
                </a:lnTo>
                <a:lnTo>
                  <a:pt x="30" y="10"/>
                </a:lnTo>
                <a:lnTo>
                  <a:pt x="20" y="20"/>
                </a:lnTo>
                <a:lnTo>
                  <a:pt x="14" y="30"/>
                </a:lnTo>
                <a:lnTo>
                  <a:pt x="7" y="43"/>
                </a:lnTo>
                <a:lnTo>
                  <a:pt x="0" y="56"/>
                </a:lnTo>
                <a:lnTo>
                  <a:pt x="0" y="70"/>
                </a:lnTo>
                <a:lnTo>
                  <a:pt x="0" y="70"/>
                </a:lnTo>
                <a:lnTo>
                  <a:pt x="0" y="86"/>
                </a:lnTo>
                <a:lnTo>
                  <a:pt x="7" y="99"/>
                </a:lnTo>
                <a:lnTo>
                  <a:pt x="14" y="109"/>
                </a:lnTo>
                <a:lnTo>
                  <a:pt x="20" y="119"/>
                </a:lnTo>
                <a:lnTo>
                  <a:pt x="30" y="129"/>
                </a:lnTo>
                <a:lnTo>
                  <a:pt x="43" y="136"/>
                </a:lnTo>
                <a:lnTo>
                  <a:pt x="57" y="139"/>
                </a:lnTo>
                <a:lnTo>
                  <a:pt x="70" y="143"/>
                </a:lnTo>
                <a:lnTo>
                  <a:pt x="70" y="143"/>
                </a:lnTo>
                <a:lnTo>
                  <a:pt x="87" y="139"/>
                </a:lnTo>
                <a:lnTo>
                  <a:pt x="100" y="136"/>
                </a:lnTo>
                <a:lnTo>
                  <a:pt x="110" y="129"/>
                </a:lnTo>
                <a:lnTo>
                  <a:pt x="123" y="119"/>
                </a:lnTo>
                <a:lnTo>
                  <a:pt x="130" y="109"/>
                </a:lnTo>
                <a:lnTo>
                  <a:pt x="136" y="99"/>
                </a:lnTo>
                <a:lnTo>
                  <a:pt x="140" y="86"/>
                </a:lnTo>
                <a:lnTo>
                  <a:pt x="143" y="70"/>
                </a:lnTo>
                <a:lnTo>
                  <a:pt x="143" y="70"/>
                </a:lnTo>
                <a:close/>
              </a:path>
            </a:pathLst>
          </a:custGeom>
          <a:solidFill>
            <a:srgbClr val="FF0000"/>
          </a:solidFill>
          <a:ln w="206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41"/>
          <p:cNvSpPr>
            <a:spLocks/>
          </p:cNvSpPr>
          <p:nvPr/>
        </p:nvSpPr>
        <p:spPr bwMode="auto">
          <a:xfrm>
            <a:off x="6770688" y="5903913"/>
            <a:ext cx="227012" cy="227012"/>
          </a:xfrm>
          <a:custGeom>
            <a:avLst/>
            <a:gdLst/>
            <a:ahLst/>
            <a:cxnLst>
              <a:cxn ang="0">
                <a:pos x="143" y="70"/>
              </a:cxn>
              <a:cxn ang="0">
                <a:pos x="143" y="70"/>
              </a:cxn>
              <a:cxn ang="0">
                <a:pos x="140" y="56"/>
              </a:cxn>
              <a:cxn ang="0">
                <a:pos x="136" y="43"/>
              </a:cxn>
              <a:cxn ang="0">
                <a:pos x="130" y="30"/>
              </a:cxn>
              <a:cxn ang="0">
                <a:pos x="123" y="20"/>
              </a:cxn>
              <a:cxn ang="0">
                <a:pos x="110" y="10"/>
              </a:cxn>
              <a:cxn ang="0">
                <a:pos x="100" y="7"/>
              </a:cxn>
              <a:cxn ang="0">
                <a:pos x="87" y="0"/>
              </a:cxn>
              <a:cxn ang="0">
                <a:pos x="70" y="0"/>
              </a:cxn>
              <a:cxn ang="0">
                <a:pos x="70" y="0"/>
              </a:cxn>
              <a:cxn ang="0">
                <a:pos x="57" y="0"/>
              </a:cxn>
              <a:cxn ang="0">
                <a:pos x="43" y="7"/>
              </a:cxn>
              <a:cxn ang="0">
                <a:pos x="30" y="10"/>
              </a:cxn>
              <a:cxn ang="0">
                <a:pos x="20" y="20"/>
              </a:cxn>
              <a:cxn ang="0">
                <a:pos x="14" y="30"/>
              </a:cxn>
              <a:cxn ang="0">
                <a:pos x="7" y="43"/>
              </a:cxn>
              <a:cxn ang="0">
                <a:pos x="0" y="56"/>
              </a:cxn>
              <a:cxn ang="0">
                <a:pos x="0" y="70"/>
              </a:cxn>
              <a:cxn ang="0">
                <a:pos x="0" y="70"/>
              </a:cxn>
              <a:cxn ang="0">
                <a:pos x="0" y="86"/>
              </a:cxn>
              <a:cxn ang="0">
                <a:pos x="7" y="99"/>
              </a:cxn>
              <a:cxn ang="0">
                <a:pos x="14" y="109"/>
              </a:cxn>
              <a:cxn ang="0">
                <a:pos x="20" y="119"/>
              </a:cxn>
              <a:cxn ang="0">
                <a:pos x="30" y="129"/>
              </a:cxn>
              <a:cxn ang="0">
                <a:pos x="43" y="136"/>
              </a:cxn>
              <a:cxn ang="0">
                <a:pos x="57" y="139"/>
              </a:cxn>
              <a:cxn ang="0">
                <a:pos x="70" y="143"/>
              </a:cxn>
              <a:cxn ang="0">
                <a:pos x="70" y="143"/>
              </a:cxn>
              <a:cxn ang="0">
                <a:pos x="87" y="139"/>
              </a:cxn>
              <a:cxn ang="0">
                <a:pos x="100" y="136"/>
              </a:cxn>
              <a:cxn ang="0">
                <a:pos x="110" y="129"/>
              </a:cxn>
              <a:cxn ang="0">
                <a:pos x="123" y="119"/>
              </a:cxn>
              <a:cxn ang="0">
                <a:pos x="130" y="109"/>
              </a:cxn>
              <a:cxn ang="0">
                <a:pos x="136" y="99"/>
              </a:cxn>
              <a:cxn ang="0">
                <a:pos x="140" y="86"/>
              </a:cxn>
              <a:cxn ang="0">
                <a:pos x="143" y="70"/>
              </a:cxn>
              <a:cxn ang="0">
                <a:pos x="143" y="70"/>
              </a:cxn>
            </a:cxnLst>
            <a:rect l="0" t="0" r="r" b="b"/>
            <a:pathLst>
              <a:path w="143" h="143">
                <a:moveTo>
                  <a:pt x="143" y="70"/>
                </a:moveTo>
                <a:lnTo>
                  <a:pt x="143" y="70"/>
                </a:lnTo>
                <a:lnTo>
                  <a:pt x="140" y="56"/>
                </a:lnTo>
                <a:lnTo>
                  <a:pt x="136" y="43"/>
                </a:lnTo>
                <a:lnTo>
                  <a:pt x="130" y="30"/>
                </a:lnTo>
                <a:lnTo>
                  <a:pt x="123" y="20"/>
                </a:lnTo>
                <a:lnTo>
                  <a:pt x="110" y="10"/>
                </a:lnTo>
                <a:lnTo>
                  <a:pt x="100" y="7"/>
                </a:lnTo>
                <a:lnTo>
                  <a:pt x="87" y="0"/>
                </a:lnTo>
                <a:lnTo>
                  <a:pt x="70" y="0"/>
                </a:lnTo>
                <a:lnTo>
                  <a:pt x="70" y="0"/>
                </a:lnTo>
                <a:lnTo>
                  <a:pt x="57" y="0"/>
                </a:lnTo>
                <a:lnTo>
                  <a:pt x="43" y="7"/>
                </a:lnTo>
                <a:lnTo>
                  <a:pt x="30" y="10"/>
                </a:lnTo>
                <a:lnTo>
                  <a:pt x="20" y="20"/>
                </a:lnTo>
                <a:lnTo>
                  <a:pt x="14" y="30"/>
                </a:lnTo>
                <a:lnTo>
                  <a:pt x="7" y="43"/>
                </a:lnTo>
                <a:lnTo>
                  <a:pt x="0" y="56"/>
                </a:lnTo>
                <a:lnTo>
                  <a:pt x="0" y="70"/>
                </a:lnTo>
                <a:lnTo>
                  <a:pt x="0" y="70"/>
                </a:lnTo>
                <a:lnTo>
                  <a:pt x="0" y="86"/>
                </a:lnTo>
                <a:lnTo>
                  <a:pt x="7" y="99"/>
                </a:lnTo>
                <a:lnTo>
                  <a:pt x="14" y="109"/>
                </a:lnTo>
                <a:lnTo>
                  <a:pt x="20" y="119"/>
                </a:lnTo>
                <a:lnTo>
                  <a:pt x="30" y="129"/>
                </a:lnTo>
                <a:lnTo>
                  <a:pt x="43" y="136"/>
                </a:lnTo>
                <a:lnTo>
                  <a:pt x="57" y="139"/>
                </a:lnTo>
                <a:lnTo>
                  <a:pt x="70" y="143"/>
                </a:lnTo>
                <a:lnTo>
                  <a:pt x="70" y="143"/>
                </a:lnTo>
                <a:lnTo>
                  <a:pt x="87" y="139"/>
                </a:lnTo>
                <a:lnTo>
                  <a:pt x="100" y="136"/>
                </a:lnTo>
                <a:lnTo>
                  <a:pt x="110" y="129"/>
                </a:lnTo>
                <a:lnTo>
                  <a:pt x="123" y="119"/>
                </a:lnTo>
                <a:lnTo>
                  <a:pt x="130" y="109"/>
                </a:lnTo>
                <a:lnTo>
                  <a:pt x="136" y="99"/>
                </a:lnTo>
                <a:lnTo>
                  <a:pt x="140" y="86"/>
                </a:lnTo>
                <a:lnTo>
                  <a:pt x="143" y="70"/>
                </a:lnTo>
                <a:lnTo>
                  <a:pt x="143" y="70"/>
                </a:lnTo>
                <a:close/>
              </a:path>
            </a:pathLst>
          </a:custGeom>
          <a:noFill/>
          <a:ln w="4763">
            <a:solidFill>
              <a:srgbClr val="F22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42"/>
          <p:cNvSpPr>
            <a:spLocks/>
          </p:cNvSpPr>
          <p:nvPr/>
        </p:nvSpPr>
        <p:spPr bwMode="auto">
          <a:xfrm>
            <a:off x="6770688" y="1598613"/>
            <a:ext cx="227012" cy="225425"/>
          </a:xfrm>
          <a:custGeom>
            <a:avLst/>
            <a:gdLst/>
            <a:ahLst/>
            <a:cxnLst>
              <a:cxn ang="0">
                <a:pos x="143" y="69"/>
              </a:cxn>
              <a:cxn ang="0">
                <a:pos x="143" y="69"/>
              </a:cxn>
              <a:cxn ang="0">
                <a:pos x="140" y="56"/>
              </a:cxn>
              <a:cxn ang="0">
                <a:pos x="136" y="43"/>
              </a:cxn>
              <a:cxn ang="0">
                <a:pos x="130" y="29"/>
              </a:cxn>
              <a:cxn ang="0">
                <a:pos x="123" y="19"/>
              </a:cxn>
              <a:cxn ang="0">
                <a:pos x="110" y="9"/>
              </a:cxn>
              <a:cxn ang="0">
                <a:pos x="100" y="6"/>
              </a:cxn>
              <a:cxn ang="0">
                <a:pos x="87" y="0"/>
              </a:cxn>
              <a:cxn ang="0">
                <a:pos x="70" y="0"/>
              </a:cxn>
              <a:cxn ang="0">
                <a:pos x="70" y="0"/>
              </a:cxn>
              <a:cxn ang="0">
                <a:pos x="57" y="0"/>
              </a:cxn>
              <a:cxn ang="0">
                <a:pos x="43" y="6"/>
              </a:cxn>
              <a:cxn ang="0">
                <a:pos x="30" y="9"/>
              </a:cxn>
              <a:cxn ang="0">
                <a:pos x="20" y="19"/>
              </a:cxn>
              <a:cxn ang="0">
                <a:pos x="14" y="29"/>
              </a:cxn>
              <a:cxn ang="0">
                <a:pos x="7" y="43"/>
              </a:cxn>
              <a:cxn ang="0">
                <a:pos x="0" y="56"/>
              </a:cxn>
              <a:cxn ang="0">
                <a:pos x="0" y="69"/>
              </a:cxn>
              <a:cxn ang="0">
                <a:pos x="0" y="69"/>
              </a:cxn>
              <a:cxn ang="0">
                <a:pos x="0" y="86"/>
              </a:cxn>
              <a:cxn ang="0">
                <a:pos x="7" y="99"/>
              </a:cxn>
              <a:cxn ang="0">
                <a:pos x="14" y="109"/>
              </a:cxn>
              <a:cxn ang="0">
                <a:pos x="20" y="119"/>
              </a:cxn>
              <a:cxn ang="0">
                <a:pos x="30" y="129"/>
              </a:cxn>
              <a:cxn ang="0">
                <a:pos x="43" y="135"/>
              </a:cxn>
              <a:cxn ang="0">
                <a:pos x="57" y="139"/>
              </a:cxn>
              <a:cxn ang="0">
                <a:pos x="70" y="142"/>
              </a:cxn>
              <a:cxn ang="0">
                <a:pos x="70" y="142"/>
              </a:cxn>
              <a:cxn ang="0">
                <a:pos x="87" y="139"/>
              </a:cxn>
              <a:cxn ang="0">
                <a:pos x="100" y="135"/>
              </a:cxn>
              <a:cxn ang="0">
                <a:pos x="110" y="129"/>
              </a:cxn>
              <a:cxn ang="0">
                <a:pos x="123" y="119"/>
              </a:cxn>
              <a:cxn ang="0">
                <a:pos x="130" y="109"/>
              </a:cxn>
              <a:cxn ang="0">
                <a:pos x="136" y="99"/>
              </a:cxn>
              <a:cxn ang="0">
                <a:pos x="140" y="86"/>
              </a:cxn>
              <a:cxn ang="0">
                <a:pos x="143" y="69"/>
              </a:cxn>
              <a:cxn ang="0">
                <a:pos x="143" y="69"/>
              </a:cxn>
            </a:cxnLst>
            <a:rect l="0" t="0" r="r" b="b"/>
            <a:pathLst>
              <a:path w="143" h="142">
                <a:moveTo>
                  <a:pt x="143" y="69"/>
                </a:moveTo>
                <a:lnTo>
                  <a:pt x="143" y="69"/>
                </a:lnTo>
                <a:lnTo>
                  <a:pt x="140" y="56"/>
                </a:lnTo>
                <a:lnTo>
                  <a:pt x="136" y="43"/>
                </a:lnTo>
                <a:lnTo>
                  <a:pt x="130" y="29"/>
                </a:lnTo>
                <a:lnTo>
                  <a:pt x="123" y="19"/>
                </a:lnTo>
                <a:lnTo>
                  <a:pt x="110" y="9"/>
                </a:lnTo>
                <a:lnTo>
                  <a:pt x="100" y="6"/>
                </a:lnTo>
                <a:lnTo>
                  <a:pt x="87" y="0"/>
                </a:lnTo>
                <a:lnTo>
                  <a:pt x="70" y="0"/>
                </a:lnTo>
                <a:lnTo>
                  <a:pt x="70" y="0"/>
                </a:lnTo>
                <a:lnTo>
                  <a:pt x="57" y="0"/>
                </a:lnTo>
                <a:lnTo>
                  <a:pt x="43" y="6"/>
                </a:lnTo>
                <a:lnTo>
                  <a:pt x="30" y="9"/>
                </a:lnTo>
                <a:lnTo>
                  <a:pt x="20" y="19"/>
                </a:lnTo>
                <a:lnTo>
                  <a:pt x="14" y="29"/>
                </a:lnTo>
                <a:lnTo>
                  <a:pt x="7" y="43"/>
                </a:lnTo>
                <a:lnTo>
                  <a:pt x="0" y="56"/>
                </a:lnTo>
                <a:lnTo>
                  <a:pt x="0" y="69"/>
                </a:lnTo>
                <a:lnTo>
                  <a:pt x="0" y="69"/>
                </a:lnTo>
                <a:lnTo>
                  <a:pt x="0" y="86"/>
                </a:lnTo>
                <a:lnTo>
                  <a:pt x="7" y="99"/>
                </a:lnTo>
                <a:lnTo>
                  <a:pt x="14" y="109"/>
                </a:lnTo>
                <a:lnTo>
                  <a:pt x="20" y="119"/>
                </a:lnTo>
                <a:lnTo>
                  <a:pt x="30" y="129"/>
                </a:lnTo>
                <a:lnTo>
                  <a:pt x="43" y="135"/>
                </a:lnTo>
                <a:lnTo>
                  <a:pt x="57" y="139"/>
                </a:lnTo>
                <a:lnTo>
                  <a:pt x="70" y="142"/>
                </a:lnTo>
                <a:lnTo>
                  <a:pt x="70" y="142"/>
                </a:lnTo>
                <a:lnTo>
                  <a:pt x="87" y="139"/>
                </a:lnTo>
                <a:lnTo>
                  <a:pt x="100" y="135"/>
                </a:lnTo>
                <a:lnTo>
                  <a:pt x="110" y="129"/>
                </a:lnTo>
                <a:lnTo>
                  <a:pt x="123" y="119"/>
                </a:lnTo>
                <a:lnTo>
                  <a:pt x="130" y="109"/>
                </a:lnTo>
                <a:lnTo>
                  <a:pt x="136" y="99"/>
                </a:lnTo>
                <a:lnTo>
                  <a:pt x="140" y="86"/>
                </a:lnTo>
                <a:lnTo>
                  <a:pt x="143" y="69"/>
                </a:lnTo>
                <a:lnTo>
                  <a:pt x="143" y="69"/>
                </a:lnTo>
                <a:close/>
              </a:path>
            </a:pathLst>
          </a:custGeom>
          <a:solidFill>
            <a:srgbClr val="F22600"/>
          </a:solidFill>
          <a:ln w="206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43"/>
          <p:cNvSpPr>
            <a:spLocks/>
          </p:cNvSpPr>
          <p:nvPr/>
        </p:nvSpPr>
        <p:spPr bwMode="auto">
          <a:xfrm>
            <a:off x="6770688" y="1598613"/>
            <a:ext cx="227012" cy="225425"/>
          </a:xfrm>
          <a:custGeom>
            <a:avLst/>
            <a:gdLst/>
            <a:ahLst/>
            <a:cxnLst>
              <a:cxn ang="0">
                <a:pos x="143" y="69"/>
              </a:cxn>
              <a:cxn ang="0">
                <a:pos x="143" y="69"/>
              </a:cxn>
              <a:cxn ang="0">
                <a:pos x="140" y="56"/>
              </a:cxn>
              <a:cxn ang="0">
                <a:pos x="136" y="43"/>
              </a:cxn>
              <a:cxn ang="0">
                <a:pos x="130" y="29"/>
              </a:cxn>
              <a:cxn ang="0">
                <a:pos x="123" y="19"/>
              </a:cxn>
              <a:cxn ang="0">
                <a:pos x="110" y="9"/>
              </a:cxn>
              <a:cxn ang="0">
                <a:pos x="100" y="6"/>
              </a:cxn>
              <a:cxn ang="0">
                <a:pos x="87" y="0"/>
              </a:cxn>
              <a:cxn ang="0">
                <a:pos x="70" y="0"/>
              </a:cxn>
              <a:cxn ang="0">
                <a:pos x="70" y="0"/>
              </a:cxn>
              <a:cxn ang="0">
                <a:pos x="57" y="0"/>
              </a:cxn>
              <a:cxn ang="0">
                <a:pos x="43" y="6"/>
              </a:cxn>
              <a:cxn ang="0">
                <a:pos x="30" y="9"/>
              </a:cxn>
              <a:cxn ang="0">
                <a:pos x="20" y="19"/>
              </a:cxn>
              <a:cxn ang="0">
                <a:pos x="14" y="29"/>
              </a:cxn>
              <a:cxn ang="0">
                <a:pos x="7" y="43"/>
              </a:cxn>
              <a:cxn ang="0">
                <a:pos x="0" y="56"/>
              </a:cxn>
              <a:cxn ang="0">
                <a:pos x="0" y="69"/>
              </a:cxn>
              <a:cxn ang="0">
                <a:pos x="0" y="69"/>
              </a:cxn>
              <a:cxn ang="0">
                <a:pos x="0" y="86"/>
              </a:cxn>
              <a:cxn ang="0">
                <a:pos x="7" y="99"/>
              </a:cxn>
              <a:cxn ang="0">
                <a:pos x="14" y="109"/>
              </a:cxn>
              <a:cxn ang="0">
                <a:pos x="20" y="119"/>
              </a:cxn>
              <a:cxn ang="0">
                <a:pos x="30" y="129"/>
              </a:cxn>
              <a:cxn ang="0">
                <a:pos x="43" y="135"/>
              </a:cxn>
              <a:cxn ang="0">
                <a:pos x="57" y="139"/>
              </a:cxn>
              <a:cxn ang="0">
                <a:pos x="70" y="142"/>
              </a:cxn>
              <a:cxn ang="0">
                <a:pos x="70" y="142"/>
              </a:cxn>
              <a:cxn ang="0">
                <a:pos x="87" y="139"/>
              </a:cxn>
              <a:cxn ang="0">
                <a:pos x="100" y="135"/>
              </a:cxn>
              <a:cxn ang="0">
                <a:pos x="110" y="129"/>
              </a:cxn>
              <a:cxn ang="0">
                <a:pos x="123" y="119"/>
              </a:cxn>
              <a:cxn ang="0">
                <a:pos x="130" y="109"/>
              </a:cxn>
              <a:cxn ang="0">
                <a:pos x="136" y="99"/>
              </a:cxn>
              <a:cxn ang="0">
                <a:pos x="140" y="86"/>
              </a:cxn>
              <a:cxn ang="0">
                <a:pos x="143" y="69"/>
              </a:cxn>
              <a:cxn ang="0">
                <a:pos x="143" y="69"/>
              </a:cxn>
            </a:cxnLst>
            <a:rect l="0" t="0" r="r" b="b"/>
            <a:pathLst>
              <a:path w="143" h="142">
                <a:moveTo>
                  <a:pt x="143" y="69"/>
                </a:moveTo>
                <a:lnTo>
                  <a:pt x="143" y="69"/>
                </a:lnTo>
                <a:lnTo>
                  <a:pt x="140" y="56"/>
                </a:lnTo>
                <a:lnTo>
                  <a:pt x="136" y="43"/>
                </a:lnTo>
                <a:lnTo>
                  <a:pt x="130" y="29"/>
                </a:lnTo>
                <a:lnTo>
                  <a:pt x="123" y="19"/>
                </a:lnTo>
                <a:lnTo>
                  <a:pt x="110" y="9"/>
                </a:lnTo>
                <a:lnTo>
                  <a:pt x="100" y="6"/>
                </a:lnTo>
                <a:lnTo>
                  <a:pt x="87" y="0"/>
                </a:lnTo>
                <a:lnTo>
                  <a:pt x="70" y="0"/>
                </a:lnTo>
                <a:lnTo>
                  <a:pt x="70" y="0"/>
                </a:lnTo>
                <a:lnTo>
                  <a:pt x="57" y="0"/>
                </a:lnTo>
                <a:lnTo>
                  <a:pt x="43" y="6"/>
                </a:lnTo>
                <a:lnTo>
                  <a:pt x="30" y="9"/>
                </a:lnTo>
                <a:lnTo>
                  <a:pt x="20" y="19"/>
                </a:lnTo>
                <a:lnTo>
                  <a:pt x="14" y="29"/>
                </a:lnTo>
                <a:lnTo>
                  <a:pt x="7" y="43"/>
                </a:lnTo>
                <a:lnTo>
                  <a:pt x="0" y="56"/>
                </a:lnTo>
                <a:lnTo>
                  <a:pt x="0" y="69"/>
                </a:lnTo>
                <a:lnTo>
                  <a:pt x="0" y="69"/>
                </a:lnTo>
                <a:lnTo>
                  <a:pt x="0" y="86"/>
                </a:lnTo>
                <a:lnTo>
                  <a:pt x="7" y="99"/>
                </a:lnTo>
                <a:lnTo>
                  <a:pt x="14" y="109"/>
                </a:lnTo>
                <a:lnTo>
                  <a:pt x="20" y="119"/>
                </a:lnTo>
                <a:lnTo>
                  <a:pt x="30" y="129"/>
                </a:lnTo>
                <a:lnTo>
                  <a:pt x="43" y="135"/>
                </a:lnTo>
                <a:lnTo>
                  <a:pt x="57" y="139"/>
                </a:lnTo>
                <a:lnTo>
                  <a:pt x="70" y="142"/>
                </a:lnTo>
                <a:lnTo>
                  <a:pt x="70" y="142"/>
                </a:lnTo>
                <a:lnTo>
                  <a:pt x="87" y="139"/>
                </a:lnTo>
                <a:lnTo>
                  <a:pt x="100" y="135"/>
                </a:lnTo>
                <a:lnTo>
                  <a:pt x="110" y="129"/>
                </a:lnTo>
                <a:lnTo>
                  <a:pt x="123" y="119"/>
                </a:lnTo>
                <a:lnTo>
                  <a:pt x="130" y="109"/>
                </a:lnTo>
                <a:lnTo>
                  <a:pt x="136" y="99"/>
                </a:lnTo>
                <a:lnTo>
                  <a:pt x="140" y="86"/>
                </a:lnTo>
                <a:lnTo>
                  <a:pt x="143" y="69"/>
                </a:lnTo>
                <a:lnTo>
                  <a:pt x="143" y="69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F22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44"/>
          <p:cNvSpPr>
            <a:spLocks/>
          </p:cNvSpPr>
          <p:nvPr/>
        </p:nvSpPr>
        <p:spPr bwMode="auto">
          <a:xfrm>
            <a:off x="2354263" y="4872038"/>
            <a:ext cx="1817687" cy="1031875"/>
          </a:xfrm>
          <a:custGeom>
            <a:avLst/>
            <a:gdLst/>
            <a:ahLst/>
            <a:cxnLst>
              <a:cxn ang="0">
                <a:pos x="0" y="650"/>
              </a:cxn>
              <a:cxn ang="0">
                <a:pos x="431" y="385"/>
              </a:cxn>
              <a:cxn ang="0">
                <a:pos x="93" y="385"/>
              </a:cxn>
              <a:cxn ang="0">
                <a:pos x="93" y="385"/>
              </a:cxn>
              <a:cxn ang="0">
                <a:pos x="83" y="385"/>
              </a:cxn>
              <a:cxn ang="0">
                <a:pos x="73" y="378"/>
              </a:cxn>
              <a:cxn ang="0">
                <a:pos x="63" y="375"/>
              </a:cxn>
              <a:cxn ang="0">
                <a:pos x="53" y="365"/>
              </a:cxn>
              <a:cxn ang="0">
                <a:pos x="50" y="355"/>
              </a:cxn>
              <a:cxn ang="0">
                <a:pos x="44" y="345"/>
              </a:cxn>
              <a:cxn ang="0">
                <a:pos x="40" y="332"/>
              </a:cxn>
              <a:cxn ang="0">
                <a:pos x="40" y="318"/>
              </a:cxn>
              <a:cxn ang="0">
                <a:pos x="40" y="66"/>
              </a:cxn>
              <a:cxn ang="0">
                <a:pos x="40" y="66"/>
              </a:cxn>
              <a:cxn ang="0">
                <a:pos x="40" y="53"/>
              </a:cxn>
              <a:cxn ang="0">
                <a:pos x="44" y="40"/>
              </a:cxn>
              <a:cxn ang="0">
                <a:pos x="50" y="30"/>
              </a:cxn>
              <a:cxn ang="0">
                <a:pos x="53" y="20"/>
              </a:cxn>
              <a:cxn ang="0">
                <a:pos x="63" y="13"/>
              </a:cxn>
              <a:cxn ang="0">
                <a:pos x="73" y="7"/>
              </a:cxn>
              <a:cxn ang="0">
                <a:pos x="83" y="3"/>
              </a:cxn>
              <a:cxn ang="0">
                <a:pos x="93" y="0"/>
              </a:cxn>
              <a:cxn ang="0">
                <a:pos x="949" y="0"/>
              </a:cxn>
              <a:cxn ang="0">
                <a:pos x="949" y="0"/>
              </a:cxn>
              <a:cxn ang="0">
                <a:pos x="959" y="3"/>
              </a:cxn>
              <a:cxn ang="0">
                <a:pos x="969" y="7"/>
              </a:cxn>
              <a:cxn ang="0">
                <a:pos x="979" y="13"/>
              </a:cxn>
              <a:cxn ang="0">
                <a:pos x="989" y="20"/>
              </a:cxn>
              <a:cxn ang="0">
                <a:pos x="995" y="30"/>
              </a:cxn>
              <a:cxn ang="0">
                <a:pos x="998" y="40"/>
              </a:cxn>
              <a:cxn ang="0">
                <a:pos x="1002" y="53"/>
              </a:cxn>
              <a:cxn ang="0">
                <a:pos x="1002" y="66"/>
              </a:cxn>
              <a:cxn ang="0">
                <a:pos x="1002" y="318"/>
              </a:cxn>
              <a:cxn ang="0">
                <a:pos x="1002" y="318"/>
              </a:cxn>
              <a:cxn ang="0">
                <a:pos x="1002" y="332"/>
              </a:cxn>
              <a:cxn ang="0">
                <a:pos x="998" y="345"/>
              </a:cxn>
              <a:cxn ang="0">
                <a:pos x="995" y="355"/>
              </a:cxn>
              <a:cxn ang="0">
                <a:pos x="989" y="365"/>
              </a:cxn>
              <a:cxn ang="0">
                <a:pos x="979" y="375"/>
              </a:cxn>
              <a:cxn ang="0">
                <a:pos x="969" y="378"/>
              </a:cxn>
              <a:cxn ang="0">
                <a:pos x="959" y="385"/>
              </a:cxn>
              <a:cxn ang="0">
                <a:pos x="949" y="385"/>
              </a:cxn>
              <a:cxn ang="0">
                <a:pos x="534" y="385"/>
              </a:cxn>
              <a:cxn ang="0">
                <a:pos x="0" y="650"/>
              </a:cxn>
            </a:cxnLst>
            <a:rect l="0" t="0" r="r" b="b"/>
            <a:pathLst>
              <a:path w="1002" h="650">
                <a:moveTo>
                  <a:pt x="0" y="650"/>
                </a:moveTo>
                <a:lnTo>
                  <a:pt x="431" y="385"/>
                </a:lnTo>
                <a:lnTo>
                  <a:pt x="93" y="385"/>
                </a:lnTo>
                <a:lnTo>
                  <a:pt x="93" y="385"/>
                </a:lnTo>
                <a:lnTo>
                  <a:pt x="83" y="385"/>
                </a:lnTo>
                <a:lnTo>
                  <a:pt x="73" y="378"/>
                </a:lnTo>
                <a:lnTo>
                  <a:pt x="63" y="375"/>
                </a:lnTo>
                <a:lnTo>
                  <a:pt x="53" y="365"/>
                </a:lnTo>
                <a:lnTo>
                  <a:pt x="50" y="355"/>
                </a:lnTo>
                <a:lnTo>
                  <a:pt x="44" y="345"/>
                </a:lnTo>
                <a:lnTo>
                  <a:pt x="40" y="332"/>
                </a:lnTo>
                <a:lnTo>
                  <a:pt x="40" y="318"/>
                </a:lnTo>
                <a:lnTo>
                  <a:pt x="40" y="66"/>
                </a:lnTo>
                <a:lnTo>
                  <a:pt x="40" y="66"/>
                </a:lnTo>
                <a:lnTo>
                  <a:pt x="40" y="53"/>
                </a:lnTo>
                <a:lnTo>
                  <a:pt x="44" y="40"/>
                </a:lnTo>
                <a:lnTo>
                  <a:pt x="50" y="30"/>
                </a:lnTo>
                <a:lnTo>
                  <a:pt x="53" y="20"/>
                </a:lnTo>
                <a:lnTo>
                  <a:pt x="63" y="13"/>
                </a:lnTo>
                <a:lnTo>
                  <a:pt x="73" y="7"/>
                </a:lnTo>
                <a:lnTo>
                  <a:pt x="83" y="3"/>
                </a:lnTo>
                <a:lnTo>
                  <a:pt x="93" y="0"/>
                </a:lnTo>
                <a:lnTo>
                  <a:pt x="949" y="0"/>
                </a:lnTo>
                <a:lnTo>
                  <a:pt x="949" y="0"/>
                </a:lnTo>
                <a:lnTo>
                  <a:pt x="959" y="3"/>
                </a:lnTo>
                <a:lnTo>
                  <a:pt x="969" y="7"/>
                </a:lnTo>
                <a:lnTo>
                  <a:pt x="979" y="13"/>
                </a:lnTo>
                <a:lnTo>
                  <a:pt x="989" y="20"/>
                </a:lnTo>
                <a:lnTo>
                  <a:pt x="995" y="30"/>
                </a:lnTo>
                <a:lnTo>
                  <a:pt x="998" y="40"/>
                </a:lnTo>
                <a:lnTo>
                  <a:pt x="1002" y="53"/>
                </a:lnTo>
                <a:lnTo>
                  <a:pt x="1002" y="66"/>
                </a:lnTo>
                <a:lnTo>
                  <a:pt x="1002" y="318"/>
                </a:lnTo>
                <a:lnTo>
                  <a:pt x="1002" y="318"/>
                </a:lnTo>
                <a:lnTo>
                  <a:pt x="1002" y="332"/>
                </a:lnTo>
                <a:lnTo>
                  <a:pt x="998" y="345"/>
                </a:lnTo>
                <a:lnTo>
                  <a:pt x="995" y="355"/>
                </a:lnTo>
                <a:lnTo>
                  <a:pt x="989" y="365"/>
                </a:lnTo>
                <a:lnTo>
                  <a:pt x="979" y="375"/>
                </a:lnTo>
                <a:lnTo>
                  <a:pt x="969" y="378"/>
                </a:lnTo>
                <a:lnTo>
                  <a:pt x="959" y="385"/>
                </a:lnTo>
                <a:lnTo>
                  <a:pt x="949" y="385"/>
                </a:lnTo>
                <a:lnTo>
                  <a:pt x="534" y="385"/>
                </a:lnTo>
                <a:lnTo>
                  <a:pt x="0" y="650"/>
                </a:lnTo>
                <a:close/>
              </a:path>
            </a:pathLst>
          </a:custGeom>
          <a:solidFill>
            <a:srgbClr val="FEE69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2476500" y="4924425"/>
            <a:ext cx="161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Resolving conflicts by</a:t>
            </a:r>
            <a:endParaRPr lang="en-US" b="1"/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2517775" y="5072063"/>
            <a:ext cx="1468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withdrawing from or</a:t>
            </a:r>
            <a:endParaRPr lang="en-US" b="1"/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2586038" y="5219700"/>
            <a:ext cx="1355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suppressing them.</a:t>
            </a:r>
            <a:endParaRPr lang="en-US" b="1"/>
          </a:p>
        </p:txBody>
      </p:sp>
      <p:sp>
        <p:nvSpPr>
          <p:cNvPr id="40" name="Freeform 48"/>
          <p:cNvSpPr>
            <a:spLocks/>
          </p:cNvSpPr>
          <p:nvPr/>
        </p:nvSpPr>
        <p:spPr bwMode="auto">
          <a:xfrm>
            <a:off x="2365375" y="1735138"/>
            <a:ext cx="1806575" cy="1147762"/>
          </a:xfrm>
          <a:custGeom>
            <a:avLst/>
            <a:gdLst/>
            <a:ahLst/>
            <a:cxnLst>
              <a:cxn ang="0">
                <a:pos x="66" y="248"/>
              </a:cxn>
              <a:cxn ang="0">
                <a:pos x="415" y="248"/>
              </a:cxn>
              <a:cxn ang="0">
                <a:pos x="0" y="0"/>
              </a:cxn>
              <a:cxn ang="0">
                <a:pos x="521" y="248"/>
              </a:cxn>
              <a:cxn ang="0">
                <a:pos x="1011" y="248"/>
              </a:cxn>
              <a:cxn ang="0">
                <a:pos x="1011" y="248"/>
              </a:cxn>
              <a:cxn ang="0">
                <a:pos x="1025" y="252"/>
              </a:cxn>
              <a:cxn ang="0">
                <a:pos x="1035" y="255"/>
              </a:cxn>
              <a:cxn ang="0">
                <a:pos x="1045" y="262"/>
              </a:cxn>
              <a:cxn ang="0">
                <a:pos x="1054" y="268"/>
              </a:cxn>
              <a:cxn ang="0">
                <a:pos x="1061" y="278"/>
              </a:cxn>
              <a:cxn ang="0">
                <a:pos x="1068" y="292"/>
              </a:cxn>
              <a:cxn ang="0">
                <a:pos x="1071" y="302"/>
              </a:cxn>
              <a:cxn ang="0">
                <a:pos x="1071" y="315"/>
              </a:cxn>
              <a:cxn ang="0">
                <a:pos x="1071" y="660"/>
              </a:cxn>
              <a:cxn ang="0">
                <a:pos x="1071" y="660"/>
              </a:cxn>
              <a:cxn ang="0">
                <a:pos x="1071" y="670"/>
              </a:cxn>
              <a:cxn ang="0">
                <a:pos x="1068" y="683"/>
              </a:cxn>
              <a:cxn ang="0">
                <a:pos x="1061" y="696"/>
              </a:cxn>
              <a:cxn ang="0">
                <a:pos x="1054" y="706"/>
              </a:cxn>
              <a:cxn ang="0">
                <a:pos x="1045" y="713"/>
              </a:cxn>
              <a:cxn ang="0">
                <a:pos x="1035" y="719"/>
              </a:cxn>
              <a:cxn ang="0">
                <a:pos x="1025" y="723"/>
              </a:cxn>
              <a:cxn ang="0">
                <a:pos x="1011" y="723"/>
              </a:cxn>
              <a:cxn ang="0">
                <a:pos x="554" y="723"/>
              </a:cxn>
              <a:cxn ang="0">
                <a:pos x="441" y="723"/>
              </a:cxn>
              <a:cxn ang="0">
                <a:pos x="66" y="723"/>
              </a:cxn>
              <a:cxn ang="0">
                <a:pos x="66" y="723"/>
              </a:cxn>
              <a:cxn ang="0">
                <a:pos x="56" y="723"/>
              </a:cxn>
              <a:cxn ang="0">
                <a:pos x="43" y="719"/>
              </a:cxn>
              <a:cxn ang="0">
                <a:pos x="33" y="713"/>
              </a:cxn>
              <a:cxn ang="0">
                <a:pos x="23" y="706"/>
              </a:cxn>
              <a:cxn ang="0">
                <a:pos x="17" y="696"/>
              </a:cxn>
              <a:cxn ang="0">
                <a:pos x="13" y="683"/>
              </a:cxn>
              <a:cxn ang="0">
                <a:pos x="10" y="670"/>
              </a:cxn>
              <a:cxn ang="0">
                <a:pos x="7" y="660"/>
              </a:cxn>
              <a:cxn ang="0">
                <a:pos x="7" y="315"/>
              </a:cxn>
              <a:cxn ang="0">
                <a:pos x="7" y="315"/>
              </a:cxn>
              <a:cxn ang="0">
                <a:pos x="10" y="302"/>
              </a:cxn>
              <a:cxn ang="0">
                <a:pos x="13" y="292"/>
              </a:cxn>
              <a:cxn ang="0">
                <a:pos x="17" y="278"/>
              </a:cxn>
              <a:cxn ang="0">
                <a:pos x="23" y="268"/>
              </a:cxn>
              <a:cxn ang="0">
                <a:pos x="33" y="262"/>
              </a:cxn>
              <a:cxn ang="0">
                <a:pos x="43" y="255"/>
              </a:cxn>
              <a:cxn ang="0">
                <a:pos x="56" y="252"/>
              </a:cxn>
              <a:cxn ang="0">
                <a:pos x="66" y="248"/>
              </a:cxn>
              <a:cxn ang="0">
                <a:pos x="66" y="248"/>
              </a:cxn>
            </a:cxnLst>
            <a:rect l="0" t="0" r="r" b="b"/>
            <a:pathLst>
              <a:path w="1071" h="723">
                <a:moveTo>
                  <a:pt x="66" y="248"/>
                </a:moveTo>
                <a:lnTo>
                  <a:pt x="415" y="248"/>
                </a:lnTo>
                <a:lnTo>
                  <a:pt x="0" y="0"/>
                </a:lnTo>
                <a:lnTo>
                  <a:pt x="521" y="248"/>
                </a:lnTo>
                <a:lnTo>
                  <a:pt x="1011" y="248"/>
                </a:lnTo>
                <a:lnTo>
                  <a:pt x="1011" y="248"/>
                </a:lnTo>
                <a:lnTo>
                  <a:pt x="1025" y="252"/>
                </a:lnTo>
                <a:lnTo>
                  <a:pt x="1035" y="255"/>
                </a:lnTo>
                <a:lnTo>
                  <a:pt x="1045" y="262"/>
                </a:lnTo>
                <a:lnTo>
                  <a:pt x="1054" y="268"/>
                </a:lnTo>
                <a:lnTo>
                  <a:pt x="1061" y="278"/>
                </a:lnTo>
                <a:lnTo>
                  <a:pt x="1068" y="292"/>
                </a:lnTo>
                <a:lnTo>
                  <a:pt x="1071" y="302"/>
                </a:lnTo>
                <a:lnTo>
                  <a:pt x="1071" y="315"/>
                </a:lnTo>
                <a:lnTo>
                  <a:pt x="1071" y="660"/>
                </a:lnTo>
                <a:lnTo>
                  <a:pt x="1071" y="660"/>
                </a:lnTo>
                <a:lnTo>
                  <a:pt x="1071" y="670"/>
                </a:lnTo>
                <a:lnTo>
                  <a:pt x="1068" y="683"/>
                </a:lnTo>
                <a:lnTo>
                  <a:pt x="1061" y="696"/>
                </a:lnTo>
                <a:lnTo>
                  <a:pt x="1054" y="706"/>
                </a:lnTo>
                <a:lnTo>
                  <a:pt x="1045" y="713"/>
                </a:lnTo>
                <a:lnTo>
                  <a:pt x="1035" y="719"/>
                </a:lnTo>
                <a:lnTo>
                  <a:pt x="1025" y="723"/>
                </a:lnTo>
                <a:lnTo>
                  <a:pt x="1011" y="723"/>
                </a:lnTo>
                <a:lnTo>
                  <a:pt x="554" y="723"/>
                </a:lnTo>
                <a:lnTo>
                  <a:pt x="441" y="723"/>
                </a:lnTo>
                <a:lnTo>
                  <a:pt x="66" y="723"/>
                </a:lnTo>
                <a:lnTo>
                  <a:pt x="66" y="723"/>
                </a:lnTo>
                <a:lnTo>
                  <a:pt x="56" y="723"/>
                </a:lnTo>
                <a:lnTo>
                  <a:pt x="43" y="719"/>
                </a:lnTo>
                <a:lnTo>
                  <a:pt x="33" y="713"/>
                </a:lnTo>
                <a:lnTo>
                  <a:pt x="23" y="706"/>
                </a:lnTo>
                <a:lnTo>
                  <a:pt x="17" y="696"/>
                </a:lnTo>
                <a:lnTo>
                  <a:pt x="13" y="683"/>
                </a:lnTo>
                <a:lnTo>
                  <a:pt x="10" y="670"/>
                </a:lnTo>
                <a:lnTo>
                  <a:pt x="7" y="660"/>
                </a:lnTo>
                <a:lnTo>
                  <a:pt x="7" y="315"/>
                </a:lnTo>
                <a:lnTo>
                  <a:pt x="7" y="315"/>
                </a:lnTo>
                <a:lnTo>
                  <a:pt x="10" y="302"/>
                </a:lnTo>
                <a:lnTo>
                  <a:pt x="13" y="292"/>
                </a:lnTo>
                <a:lnTo>
                  <a:pt x="17" y="278"/>
                </a:lnTo>
                <a:lnTo>
                  <a:pt x="23" y="268"/>
                </a:lnTo>
                <a:lnTo>
                  <a:pt x="33" y="262"/>
                </a:lnTo>
                <a:lnTo>
                  <a:pt x="43" y="255"/>
                </a:lnTo>
                <a:lnTo>
                  <a:pt x="56" y="252"/>
                </a:lnTo>
                <a:lnTo>
                  <a:pt x="66" y="248"/>
                </a:lnTo>
                <a:lnTo>
                  <a:pt x="66" y="248"/>
                </a:lnTo>
                <a:close/>
              </a:path>
            </a:pathLst>
          </a:custGeom>
          <a:solidFill>
            <a:srgbClr val="FEE69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2513013" y="2187575"/>
            <a:ext cx="161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Myriad Roman" charset="0"/>
              </a:rPr>
              <a:t>Resolving conflicts by</a:t>
            </a:r>
            <a:endParaRPr lang="en-US" b="1" dirty="0"/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2536825" y="2335213"/>
            <a:ext cx="1501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satisfying one’s own</a:t>
            </a:r>
            <a:endParaRPr lang="en-US" b="1"/>
          </a:p>
        </p:txBody>
      </p:sp>
      <p:sp>
        <p:nvSpPr>
          <p:cNvPr id="43" name="Rectangle 53"/>
          <p:cNvSpPr>
            <a:spLocks noChangeArrowheads="1"/>
          </p:cNvSpPr>
          <p:nvPr/>
        </p:nvSpPr>
        <p:spPr bwMode="auto">
          <a:xfrm>
            <a:off x="2538413" y="2482850"/>
            <a:ext cx="1539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needs at the expense</a:t>
            </a:r>
            <a:endParaRPr lang="en-US" b="1"/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2813050" y="2630488"/>
            <a:ext cx="9159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of another’s.</a:t>
            </a:r>
            <a:endParaRPr lang="en-US" b="1"/>
          </a:p>
        </p:txBody>
      </p:sp>
      <p:sp>
        <p:nvSpPr>
          <p:cNvPr id="45" name="Freeform 57"/>
          <p:cNvSpPr>
            <a:spLocks/>
          </p:cNvSpPr>
          <p:nvPr/>
        </p:nvSpPr>
        <p:spPr bwMode="auto">
          <a:xfrm>
            <a:off x="5302250" y="1739900"/>
            <a:ext cx="1917700" cy="1084263"/>
          </a:xfrm>
          <a:custGeom>
            <a:avLst/>
            <a:gdLst/>
            <a:ahLst/>
            <a:cxnLst>
              <a:cxn ang="0">
                <a:pos x="1021" y="269"/>
              </a:cxn>
              <a:cxn ang="0">
                <a:pos x="670" y="269"/>
              </a:cxn>
              <a:cxn ang="0">
                <a:pos x="978" y="0"/>
              </a:cxn>
              <a:cxn ang="0">
                <a:pos x="561" y="269"/>
              </a:cxn>
              <a:cxn ang="0">
                <a:pos x="60" y="269"/>
              </a:cxn>
              <a:cxn ang="0">
                <a:pos x="60" y="269"/>
              </a:cxn>
              <a:cxn ang="0">
                <a:pos x="47" y="269"/>
              </a:cxn>
              <a:cxn ang="0">
                <a:pos x="37" y="275"/>
              </a:cxn>
              <a:cxn ang="0">
                <a:pos x="27" y="282"/>
              </a:cxn>
              <a:cxn ang="0">
                <a:pos x="17" y="289"/>
              </a:cxn>
              <a:cxn ang="0">
                <a:pos x="10" y="299"/>
              </a:cxn>
              <a:cxn ang="0">
                <a:pos x="4" y="312"/>
              </a:cxn>
              <a:cxn ang="0">
                <a:pos x="0" y="325"/>
              </a:cxn>
              <a:cxn ang="0">
                <a:pos x="0" y="342"/>
              </a:cxn>
              <a:cxn ang="0">
                <a:pos x="0" y="610"/>
              </a:cxn>
              <a:cxn ang="0">
                <a:pos x="0" y="610"/>
              </a:cxn>
              <a:cxn ang="0">
                <a:pos x="0" y="623"/>
              </a:cxn>
              <a:cxn ang="0">
                <a:pos x="4" y="637"/>
              </a:cxn>
              <a:cxn ang="0">
                <a:pos x="10" y="650"/>
              </a:cxn>
              <a:cxn ang="0">
                <a:pos x="17" y="660"/>
              </a:cxn>
              <a:cxn ang="0">
                <a:pos x="27" y="670"/>
              </a:cxn>
              <a:cxn ang="0">
                <a:pos x="37" y="677"/>
              </a:cxn>
              <a:cxn ang="0">
                <a:pos x="47" y="680"/>
              </a:cxn>
              <a:cxn ang="0">
                <a:pos x="60" y="683"/>
              </a:cxn>
              <a:cxn ang="0">
                <a:pos x="527" y="683"/>
              </a:cxn>
              <a:cxn ang="0">
                <a:pos x="643" y="683"/>
              </a:cxn>
              <a:cxn ang="0">
                <a:pos x="1021" y="683"/>
              </a:cxn>
              <a:cxn ang="0">
                <a:pos x="1021" y="683"/>
              </a:cxn>
              <a:cxn ang="0">
                <a:pos x="1035" y="680"/>
              </a:cxn>
              <a:cxn ang="0">
                <a:pos x="1045" y="677"/>
              </a:cxn>
              <a:cxn ang="0">
                <a:pos x="1055" y="670"/>
              </a:cxn>
              <a:cxn ang="0">
                <a:pos x="1065" y="660"/>
              </a:cxn>
              <a:cxn ang="0">
                <a:pos x="1071" y="650"/>
              </a:cxn>
              <a:cxn ang="0">
                <a:pos x="1078" y="637"/>
              </a:cxn>
              <a:cxn ang="0">
                <a:pos x="1081" y="623"/>
              </a:cxn>
              <a:cxn ang="0">
                <a:pos x="1081" y="610"/>
              </a:cxn>
              <a:cxn ang="0">
                <a:pos x="1081" y="342"/>
              </a:cxn>
              <a:cxn ang="0">
                <a:pos x="1081" y="342"/>
              </a:cxn>
              <a:cxn ang="0">
                <a:pos x="1081" y="325"/>
              </a:cxn>
              <a:cxn ang="0">
                <a:pos x="1078" y="312"/>
              </a:cxn>
              <a:cxn ang="0">
                <a:pos x="1071" y="299"/>
              </a:cxn>
              <a:cxn ang="0">
                <a:pos x="1065" y="289"/>
              </a:cxn>
              <a:cxn ang="0">
                <a:pos x="1055" y="282"/>
              </a:cxn>
              <a:cxn ang="0">
                <a:pos x="1045" y="275"/>
              </a:cxn>
              <a:cxn ang="0">
                <a:pos x="1035" y="269"/>
              </a:cxn>
              <a:cxn ang="0">
                <a:pos x="1021" y="269"/>
              </a:cxn>
              <a:cxn ang="0">
                <a:pos x="1021" y="269"/>
              </a:cxn>
            </a:cxnLst>
            <a:rect l="0" t="0" r="r" b="b"/>
            <a:pathLst>
              <a:path w="1081" h="683">
                <a:moveTo>
                  <a:pt x="1021" y="269"/>
                </a:moveTo>
                <a:lnTo>
                  <a:pt x="670" y="269"/>
                </a:lnTo>
                <a:lnTo>
                  <a:pt x="978" y="0"/>
                </a:lnTo>
                <a:lnTo>
                  <a:pt x="561" y="269"/>
                </a:lnTo>
                <a:lnTo>
                  <a:pt x="60" y="269"/>
                </a:lnTo>
                <a:lnTo>
                  <a:pt x="60" y="269"/>
                </a:lnTo>
                <a:lnTo>
                  <a:pt x="47" y="269"/>
                </a:lnTo>
                <a:lnTo>
                  <a:pt x="37" y="275"/>
                </a:lnTo>
                <a:lnTo>
                  <a:pt x="27" y="282"/>
                </a:lnTo>
                <a:lnTo>
                  <a:pt x="17" y="289"/>
                </a:lnTo>
                <a:lnTo>
                  <a:pt x="10" y="299"/>
                </a:lnTo>
                <a:lnTo>
                  <a:pt x="4" y="312"/>
                </a:lnTo>
                <a:lnTo>
                  <a:pt x="0" y="325"/>
                </a:lnTo>
                <a:lnTo>
                  <a:pt x="0" y="342"/>
                </a:lnTo>
                <a:lnTo>
                  <a:pt x="0" y="610"/>
                </a:lnTo>
                <a:lnTo>
                  <a:pt x="0" y="610"/>
                </a:lnTo>
                <a:lnTo>
                  <a:pt x="0" y="623"/>
                </a:lnTo>
                <a:lnTo>
                  <a:pt x="4" y="637"/>
                </a:lnTo>
                <a:lnTo>
                  <a:pt x="10" y="650"/>
                </a:lnTo>
                <a:lnTo>
                  <a:pt x="17" y="660"/>
                </a:lnTo>
                <a:lnTo>
                  <a:pt x="27" y="670"/>
                </a:lnTo>
                <a:lnTo>
                  <a:pt x="37" y="677"/>
                </a:lnTo>
                <a:lnTo>
                  <a:pt x="47" y="680"/>
                </a:lnTo>
                <a:lnTo>
                  <a:pt x="60" y="683"/>
                </a:lnTo>
                <a:lnTo>
                  <a:pt x="527" y="683"/>
                </a:lnTo>
                <a:lnTo>
                  <a:pt x="643" y="683"/>
                </a:lnTo>
                <a:lnTo>
                  <a:pt x="1021" y="683"/>
                </a:lnTo>
                <a:lnTo>
                  <a:pt x="1021" y="683"/>
                </a:lnTo>
                <a:lnTo>
                  <a:pt x="1035" y="680"/>
                </a:lnTo>
                <a:lnTo>
                  <a:pt x="1045" y="677"/>
                </a:lnTo>
                <a:lnTo>
                  <a:pt x="1055" y="670"/>
                </a:lnTo>
                <a:lnTo>
                  <a:pt x="1065" y="660"/>
                </a:lnTo>
                <a:lnTo>
                  <a:pt x="1071" y="650"/>
                </a:lnTo>
                <a:lnTo>
                  <a:pt x="1078" y="637"/>
                </a:lnTo>
                <a:lnTo>
                  <a:pt x="1081" y="623"/>
                </a:lnTo>
                <a:lnTo>
                  <a:pt x="1081" y="610"/>
                </a:lnTo>
                <a:lnTo>
                  <a:pt x="1081" y="342"/>
                </a:lnTo>
                <a:lnTo>
                  <a:pt x="1081" y="342"/>
                </a:lnTo>
                <a:lnTo>
                  <a:pt x="1081" y="325"/>
                </a:lnTo>
                <a:lnTo>
                  <a:pt x="1078" y="312"/>
                </a:lnTo>
                <a:lnTo>
                  <a:pt x="1071" y="299"/>
                </a:lnTo>
                <a:lnTo>
                  <a:pt x="1065" y="289"/>
                </a:lnTo>
                <a:lnTo>
                  <a:pt x="1055" y="282"/>
                </a:lnTo>
                <a:lnTo>
                  <a:pt x="1045" y="275"/>
                </a:lnTo>
                <a:lnTo>
                  <a:pt x="1035" y="269"/>
                </a:lnTo>
                <a:lnTo>
                  <a:pt x="1021" y="269"/>
                </a:lnTo>
                <a:lnTo>
                  <a:pt x="1021" y="269"/>
                </a:lnTo>
                <a:close/>
              </a:path>
            </a:pathLst>
          </a:custGeom>
          <a:solidFill>
            <a:srgbClr val="FEE69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5445125" y="2224088"/>
            <a:ext cx="1619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Resolving conflicts by</a:t>
            </a:r>
            <a:endParaRPr lang="en-US" b="1"/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5329238" y="2371725"/>
            <a:ext cx="1854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seeking an advantageous</a:t>
            </a:r>
            <a:endParaRPr lang="en-US" b="1"/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5422900" y="2519363"/>
            <a:ext cx="1638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solution for all parties.</a:t>
            </a:r>
            <a:endParaRPr lang="en-US" b="1"/>
          </a:p>
        </p:txBody>
      </p:sp>
      <p:sp>
        <p:nvSpPr>
          <p:cNvPr id="49" name="Freeform 61"/>
          <p:cNvSpPr>
            <a:spLocks/>
          </p:cNvSpPr>
          <p:nvPr/>
        </p:nvSpPr>
        <p:spPr bwMode="auto">
          <a:xfrm>
            <a:off x="5397500" y="4776788"/>
            <a:ext cx="1822450" cy="1184275"/>
          </a:xfrm>
          <a:custGeom>
            <a:avLst/>
            <a:gdLst/>
            <a:ahLst/>
            <a:cxnLst>
              <a:cxn ang="0">
                <a:pos x="928" y="746"/>
              </a:cxn>
              <a:cxn ang="0">
                <a:pos x="620" y="461"/>
              </a:cxn>
              <a:cxn ang="0">
                <a:pos x="985" y="461"/>
              </a:cxn>
              <a:cxn ang="0">
                <a:pos x="985" y="461"/>
              </a:cxn>
              <a:cxn ang="0">
                <a:pos x="998" y="461"/>
              </a:cxn>
              <a:cxn ang="0">
                <a:pos x="1008" y="458"/>
              </a:cxn>
              <a:cxn ang="0">
                <a:pos x="1018" y="451"/>
              </a:cxn>
              <a:cxn ang="0">
                <a:pos x="1028" y="441"/>
              </a:cxn>
              <a:cxn ang="0">
                <a:pos x="1034" y="435"/>
              </a:cxn>
              <a:cxn ang="0">
                <a:pos x="1038" y="422"/>
              </a:cxn>
              <a:cxn ang="0">
                <a:pos x="1041" y="412"/>
              </a:cxn>
              <a:cxn ang="0">
                <a:pos x="1044" y="398"/>
              </a:cxn>
              <a:cxn ang="0">
                <a:pos x="1044" y="63"/>
              </a:cxn>
              <a:cxn ang="0">
                <a:pos x="1044" y="63"/>
              </a:cxn>
              <a:cxn ang="0">
                <a:pos x="1041" y="53"/>
              </a:cxn>
              <a:cxn ang="0">
                <a:pos x="1038" y="40"/>
              </a:cxn>
              <a:cxn ang="0">
                <a:pos x="1034" y="30"/>
              </a:cxn>
              <a:cxn ang="0">
                <a:pos x="1028" y="20"/>
              </a:cxn>
              <a:cxn ang="0">
                <a:pos x="1018" y="10"/>
              </a:cxn>
              <a:cxn ang="0">
                <a:pos x="1008" y="7"/>
              </a:cxn>
              <a:cxn ang="0">
                <a:pos x="998" y="4"/>
              </a:cxn>
              <a:cxn ang="0">
                <a:pos x="985" y="0"/>
              </a:cxn>
              <a:cxn ang="0">
                <a:pos x="56" y="0"/>
              </a:cxn>
              <a:cxn ang="0">
                <a:pos x="56" y="0"/>
              </a:cxn>
              <a:cxn ang="0">
                <a:pos x="46" y="4"/>
              </a:cxn>
              <a:cxn ang="0">
                <a:pos x="33" y="7"/>
              </a:cxn>
              <a:cxn ang="0">
                <a:pos x="23" y="10"/>
              </a:cxn>
              <a:cxn ang="0">
                <a:pos x="16" y="20"/>
              </a:cxn>
              <a:cxn ang="0">
                <a:pos x="10" y="30"/>
              </a:cxn>
              <a:cxn ang="0">
                <a:pos x="3" y="40"/>
              </a:cxn>
              <a:cxn ang="0">
                <a:pos x="0" y="53"/>
              </a:cxn>
              <a:cxn ang="0">
                <a:pos x="0" y="63"/>
              </a:cxn>
              <a:cxn ang="0">
                <a:pos x="0" y="398"/>
              </a:cxn>
              <a:cxn ang="0">
                <a:pos x="0" y="398"/>
              </a:cxn>
              <a:cxn ang="0">
                <a:pos x="0" y="412"/>
              </a:cxn>
              <a:cxn ang="0">
                <a:pos x="3" y="422"/>
              </a:cxn>
              <a:cxn ang="0">
                <a:pos x="10" y="435"/>
              </a:cxn>
              <a:cxn ang="0">
                <a:pos x="16" y="441"/>
              </a:cxn>
              <a:cxn ang="0">
                <a:pos x="23" y="451"/>
              </a:cxn>
              <a:cxn ang="0">
                <a:pos x="33" y="458"/>
              </a:cxn>
              <a:cxn ang="0">
                <a:pos x="46" y="461"/>
              </a:cxn>
              <a:cxn ang="0">
                <a:pos x="56" y="461"/>
              </a:cxn>
              <a:cxn ang="0">
                <a:pos x="507" y="461"/>
              </a:cxn>
              <a:cxn ang="0">
                <a:pos x="928" y="746"/>
              </a:cxn>
            </a:cxnLst>
            <a:rect l="0" t="0" r="r" b="b"/>
            <a:pathLst>
              <a:path w="1044" h="746">
                <a:moveTo>
                  <a:pt x="928" y="746"/>
                </a:moveTo>
                <a:lnTo>
                  <a:pt x="620" y="461"/>
                </a:lnTo>
                <a:lnTo>
                  <a:pt x="985" y="461"/>
                </a:lnTo>
                <a:lnTo>
                  <a:pt x="985" y="461"/>
                </a:lnTo>
                <a:lnTo>
                  <a:pt x="998" y="461"/>
                </a:lnTo>
                <a:lnTo>
                  <a:pt x="1008" y="458"/>
                </a:lnTo>
                <a:lnTo>
                  <a:pt x="1018" y="451"/>
                </a:lnTo>
                <a:lnTo>
                  <a:pt x="1028" y="441"/>
                </a:lnTo>
                <a:lnTo>
                  <a:pt x="1034" y="435"/>
                </a:lnTo>
                <a:lnTo>
                  <a:pt x="1038" y="422"/>
                </a:lnTo>
                <a:lnTo>
                  <a:pt x="1041" y="412"/>
                </a:lnTo>
                <a:lnTo>
                  <a:pt x="1044" y="398"/>
                </a:lnTo>
                <a:lnTo>
                  <a:pt x="1044" y="63"/>
                </a:lnTo>
                <a:lnTo>
                  <a:pt x="1044" y="63"/>
                </a:lnTo>
                <a:lnTo>
                  <a:pt x="1041" y="53"/>
                </a:lnTo>
                <a:lnTo>
                  <a:pt x="1038" y="40"/>
                </a:lnTo>
                <a:lnTo>
                  <a:pt x="1034" y="30"/>
                </a:lnTo>
                <a:lnTo>
                  <a:pt x="1028" y="20"/>
                </a:lnTo>
                <a:lnTo>
                  <a:pt x="1018" y="10"/>
                </a:lnTo>
                <a:lnTo>
                  <a:pt x="1008" y="7"/>
                </a:lnTo>
                <a:lnTo>
                  <a:pt x="998" y="4"/>
                </a:lnTo>
                <a:lnTo>
                  <a:pt x="985" y="0"/>
                </a:lnTo>
                <a:lnTo>
                  <a:pt x="56" y="0"/>
                </a:lnTo>
                <a:lnTo>
                  <a:pt x="56" y="0"/>
                </a:lnTo>
                <a:lnTo>
                  <a:pt x="46" y="4"/>
                </a:lnTo>
                <a:lnTo>
                  <a:pt x="33" y="7"/>
                </a:lnTo>
                <a:lnTo>
                  <a:pt x="23" y="10"/>
                </a:lnTo>
                <a:lnTo>
                  <a:pt x="16" y="20"/>
                </a:lnTo>
                <a:lnTo>
                  <a:pt x="10" y="30"/>
                </a:lnTo>
                <a:lnTo>
                  <a:pt x="3" y="40"/>
                </a:lnTo>
                <a:lnTo>
                  <a:pt x="0" y="53"/>
                </a:lnTo>
                <a:lnTo>
                  <a:pt x="0" y="63"/>
                </a:lnTo>
                <a:lnTo>
                  <a:pt x="0" y="398"/>
                </a:lnTo>
                <a:lnTo>
                  <a:pt x="0" y="398"/>
                </a:lnTo>
                <a:lnTo>
                  <a:pt x="0" y="412"/>
                </a:lnTo>
                <a:lnTo>
                  <a:pt x="3" y="422"/>
                </a:lnTo>
                <a:lnTo>
                  <a:pt x="10" y="435"/>
                </a:lnTo>
                <a:lnTo>
                  <a:pt x="16" y="441"/>
                </a:lnTo>
                <a:lnTo>
                  <a:pt x="23" y="451"/>
                </a:lnTo>
                <a:lnTo>
                  <a:pt x="33" y="458"/>
                </a:lnTo>
                <a:lnTo>
                  <a:pt x="46" y="461"/>
                </a:lnTo>
                <a:lnTo>
                  <a:pt x="56" y="461"/>
                </a:lnTo>
                <a:lnTo>
                  <a:pt x="507" y="461"/>
                </a:lnTo>
                <a:lnTo>
                  <a:pt x="928" y="746"/>
                </a:lnTo>
                <a:close/>
              </a:path>
            </a:pathLst>
          </a:custGeom>
          <a:solidFill>
            <a:srgbClr val="FEE69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auto">
          <a:xfrm>
            <a:off x="5518150" y="4814888"/>
            <a:ext cx="1619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Resolving conflicts by</a:t>
            </a:r>
            <a:endParaRPr lang="en-US" b="1"/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5454650" y="4962525"/>
            <a:ext cx="1746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placing another’s needs</a:t>
            </a:r>
            <a:endParaRPr lang="en-US" b="1"/>
          </a:p>
        </p:txBody>
      </p:sp>
      <p:sp>
        <p:nvSpPr>
          <p:cNvPr id="52" name="Rectangle 66"/>
          <p:cNvSpPr>
            <a:spLocks noChangeArrowheads="1"/>
          </p:cNvSpPr>
          <p:nvPr/>
        </p:nvSpPr>
        <p:spPr bwMode="auto">
          <a:xfrm>
            <a:off x="5576888" y="5110163"/>
            <a:ext cx="147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and concerns above</a:t>
            </a:r>
            <a:endParaRPr lang="en-US" b="1"/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5897563" y="5256213"/>
            <a:ext cx="722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yriad Roman" charset="0"/>
              </a:rPr>
              <a:t>your own.</a:t>
            </a:r>
            <a:endParaRPr lang="en-US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Group Tasks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tasks are </a:t>
            </a:r>
            <a:r>
              <a:rPr lang="en-US" u="sng" dirty="0"/>
              <a:t>routine and standardized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Complex tasks tend to be </a:t>
            </a:r>
            <a:r>
              <a:rPr lang="en-US" u="sng" dirty="0"/>
              <a:t>novel or </a:t>
            </a:r>
            <a:r>
              <a:rPr lang="en-US" u="sng" dirty="0" err="1"/>
              <a:t>nonroutine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more complex the task is, the more a group benefits from group discussions about alternative work methods. </a:t>
            </a:r>
            <a:endParaRPr lang="en-AU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Tasks are either simple or complex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168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Work Teams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176012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Groups and Teams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Groups</a:t>
            </a:r>
          </a:p>
          <a:p>
            <a:pPr lvl="1"/>
            <a:r>
              <a:rPr lang="en-US" sz="2300" dirty="0" smtClean="0"/>
              <a:t>Interact primarily to share information and to make decisions to help each member do his or her job more efficiently and effectively</a:t>
            </a:r>
          </a:p>
          <a:p>
            <a:r>
              <a:rPr lang="en-US" sz="2600" dirty="0" smtClean="0"/>
              <a:t>Teams</a:t>
            </a:r>
          </a:p>
          <a:p>
            <a:pPr lvl="1"/>
            <a:r>
              <a:rPr lang="en-US" sz="2300" dirty="0" smtClean="0"/>
              <a:t>Work intensely on a specific, common goal using their positive synergy, individual and mutual accountability, and complementary skills</a:t>
            </a:r>
          </a:p>
          <a:p>
            <a:pPr lvl="1"/>
            <a:endParaRPr lang="en-US" sz="23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3967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Work Teams</a:t>
            </a:r>
            <a:endParaRPr lang="en-US" u="sng" dirty="0"/>
          </a:p>
        </p:txBody>
      </p:sp>
      <p:pic>
        <p:nvPicPr>
          <p:cNvPr id="4" name="Picture 5" descr="C:\Users\mahtab.muntazeri\Desktop\BUS101\Pictures\five types of te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5445" r="-354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396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Creating Effective Work Teams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Clear goals</a:t>
            </a:r>
            <a:endParaRPr lang="en-AU" dirty="0"/>
          </a:p>
          <a:p>
            <a:pPr lvl="0"/>
            <a:r>
              <a:rPr lang="en-US" dirty="0"/>
              <a:t>Relevant skills</a:t>
            </a:r>
            <a:endParaRPr lang="en-AU" dirty="0"/>
          </a:p>
          <a:p>
            <a:pPr lvl="0"/>
            <a:r>
              <a:rPr lang="en-US" dirty="0"/>
              <a:t>Mutual trust</a:t>
            </a:r>
            <a:endParaRPr lang="en-AU" dirty="0"/>
          </a:p>
          <a:p>
            <a:pPr lvl="0"/>
            <a:r>
              <a:rPr lang="en-US" dirty="0"/>
              <a:t>Unified commitment</a:t>
            </a:r>
            <a:endParaRPr lang="en-AU" dirty="0"/>
          </a:p>
          <a:p>
            <a:pPr lvl="0"/>
            <a:r>
              <a:rPr lang="en-US" dirty="0"/>
              <a:t>Good communication</a:t>
            </a:r>
            <a:endParaRPr lang="en-AU" dirty="0"/>
          </a:p>
          <a:p>
            <a:pPr lvl="0"/>
            <a:r>
              <a:rPr lang="en-US" dirty="0"/>
              <a:t>Negotiating skills</a:t>
            </a:r>
            <a:endParaRPr lang="en-AU" dirty="0"/>
          </a:p>
          <a:p>
            <a:pPr lvl="0"/>
            <a:r>
              <a:rPr lang="en-US" dirty="0"/>
              <a:t>Appropriate leadership</a:t>
            </a:r>
            <a:endParaRPr lang="en-AU" dirty="0"/>
          </a:p>
          <a:p>
            <a:pPr lvl="0"/>
            <a:r>
              <a:rPr lang="en-US" dirty="0"/>
              <a:t>Internal and external support</a:t>
            </a:r>
            <a:endParaRPr lang="en-AU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1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Formal Groups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98681"/>
            <a:ext cx="8338914" cy="41449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Command groups: </a:t>
            </a:r>
            <a:r>
              <a:rPr lang="en-US" dirty="0"/>
              <a:t>groups that are </a:t>
            </a:r>
            <a:r>
              <a:rPr lang="en-US" u="sng" dirty="0"/>
              <a:t>determined by the organization </a:t>
            </a:r>
            <a:r>
              <a:rPr lang="en-US" u="sng" dirty="0" smtClean="0"/>
              <a:t> </a:t>
            </a:r>
            <a:r>
              <a:rPr lang="en-US" dirty="0"/>
              <a:t>and composed of </a:t>
            </a:r>
            <a:r>
              <a:rPr lang="en-US" u="sng" dirty="0"/>
              <a:t>individuals who report directly to a given </a:t>
            </a:r>
            <a:r>
              <a:rPr lang="en-US" u="sng" dirty="0" smtClean="0"/>
              <a:t>manager</a:t>
            </a:r>
            <a:endParaRPr lang="en-AU" u="sng" dirty="0"/>
          </a:p>
          <a:p>
            <a:pPr lvl="0"/>
            <a:r>
              <a:rPr lang="en-US" b="1" dirty="0"/>
              <a:t>Task groups</a:t>
            </a:r>
            <a:r>
              <a:rPr lang="en-US" dirty="0"/>
              <a:t>: groups composed of individuals </a:t>
            </a:r>
            <a:r>
              <a:rPr lang="en-US" u="sng" dirty="0"/>
              <a:t>brought together to complete a specific job </a:t>
            </a:r>
            <a:r>
              <a:rPr lang="en-US" u="sng" dirty="0" smtClean="0"/>
              <a:t>task</a:t>
            </a:r>
            <a:r>
              <a:rPr lang="en-US" dirty="0" smtClean="0"/>
              <a:t> 	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disbands when job is </a:t>
            </a:r>
            <a:r>
              <a:rPr lang="en-US" dirty="0" smtClean="0"/>
              <a:t>done</a:t>
            </a:r>
            <a:endParaRPr lang="en-AU" dirty="0"/>
          </a:p>
          <a:p>
            <a:pPr lvl="0"/>
            <a:r>
              <a:rPr lang="en-US" b="1" dirty="0"/>
              <a:t>Cross-functional groups</a:t>
            </a:r>
            <a:r>
              <a:rPr lang="en-US" dirty="0"/>
              <a:t>: groups that </a:t>
            </a:r>
            <a:r>
              <a:rPr lang="en-US" u="sng" dirty="0"/>
              <a:t>bring together the knowledge and skills of individuals</a:t>
            </a:r>
            <a:r>
              <a:rPr lang="en-US" dirty="0"/>
              <a:t> from various work areas </a:t>
            </a:r>
            <a:endParaRPr lang="en-AU" dirty="0"/>
          </a:p>
          <a:p>
            <a:pPr lvl="0"/>
            <a:r>
              <a:rPr lang="en-US" b="1" dirty="0"/>
              <a:t>Self managed teams: </a:t>
            </a:r>
            <a:r>
              <a:rPr lang="en-US" dirty="0"/>
              <a:t>groups that are </a:t>
            </a:r>
            <a:r>
              <a:rPr lang="en-US" u="sng" dirty="0"/>
              <a:t>essentially independent do their own tasks</a:t>
            </a:r>
            <a:r>
              <a:rPr lang="en-US" dirty="0"/>
              <a:t> and take on traditional managerial responsibilities</a:t>
            </a:r>
            <a:r>
              <a:rPr lang="en-US" dirty="0" smtClean="0"/>
              <a:t>.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work groups that are defined by </a:t>
            </a:r>
            <a:r>
              <a:rPr lang="en-US" sz="2000" u="sng" dirty="0"/>
              <a:t>the organization’s structure </a:t>
            </a:r>
            <a:r>
              <a:rPr lang="en-US" sz="2000" dirty="0"/>
              <a:t>and have </a:t>
            </a:r>
            <a:r>
              <a:rPr lang="en-US" sz="2000" u="sng" dirty="0"/>
              <a:t>designated work assignments </a:t>
            </a:r>
            <a:r>
              <a:rPr lang="en-US" sz="2000" dirty="0"/>
              <a:t>and </a:t>
            </a:r>
            <a:r>
              <a:rPr lang="en-US" sz="2000" u="sng" dirty="0"/>
              <a:t>specific tasks directed</a:t>
            </a:r>
            <a:r>
              <a:rPr lang="en-US" sz="2000" dirty="0"/>
              <a:t> at accomplishing </a:t>
            </a:r>
            <a:r>
              <a:rPr lang="en-US" sz="2000" u="sng" dirty="0"/>
              <a:t>organizational goals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26101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Informal Groups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44" r="-10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social groups. These groups </a:t>
            </a:r>
            <a:r>
              <a:rPr lang="en-US" sz="2000" u="sng" dirty="0"/>
              <a:t>occur naturally in the workplace </a:t>
            </a:r>
            <a:r>
              <a:rPr lang="en-US" sz="2000" dirty="0"/>
              <a:t>and tend to </a:t>
            </a:r>
            <a:r>
              <a:rPr lang="en-US" sz="2000" u="sng" dirty="0"/>
              <a:t>form around friendships and common interests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86031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Stages of Group Development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644" r="-264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7313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Work Group Performance &amp; Satisfaction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0975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Factors </a:t>
            </a:r>
            <a:r>
              <a:rPr lang="en-US" u="sng" dirty="0"/>
              <a:t>that determine group performance satisfaction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External Conditions Imposed on the group</a:t>
            </a:r>
          </a:p>
          <a:p>
            <a:r>
              <a:rPr lang="en-US" sz="2200" dirty="0" smtClean="0"/>
              <a:t>Group member resources</a:t>
            </a:r>
          </a:p>
          <a:p>
            <a:r>
              <a:rPr lang="en-US" sz="2200" dirty="0" smtClean="0"/>
              <a:t>Group structure</a:t>
            </a:r>
          </a:p>
          <a:p>
            <a:r>
              <a:rPr lang="en-US" sz="2200" dirty="0" smtClean="0"/>
              <a:t>Group tasks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61652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Factors </a:t>
            </a:r>
            <a:r>
              <a:rPr lang="en-US" u="sng" dirty="0"/>
              <a:t>that determine group performance satisfaction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41" y="2067951"/>
            <a:ext cx="7027845" cy="33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652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External Conditions Imposed on the Group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94226"/>
            <a:ext cx="7556313" cy="46637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 </a:t>
            </a:r>
            <a:r>
              <a:rPr lang="en-US" dirty="0"/>
              <a:t>groups are affected by the external conditions imposed on </a:t>
            </a:r>
            <a:r>
              <a:rPr lang="en-US" dirty="0" smtClean="0"/>
              <a:t>it:</a:t>
            </a:r>
          </a:p>
          <a:p>
            <a:r>
              <a:rPr lang="en-US" dirty="0" smtClean="0"/>
              <a:t>the </a:t>
            </a:r>
            <a:r>
              <a:rPr lang="en-US" dirty="0"/>
              <a:t>organization’s </a:t>
            </a:r>
            <a:r>
              <a:rPr lang="en-US" u="sng" dirty="0" smtClean="0"/>
              <a:t>strategy</a:t>
            </a:r>
            <a:endParaRPr lang="en-US" u="sng" dirty="0"/>
          </a:p>
          <a:p>
            <a:r>
              <a:rPr lang="en-US" u="sng" dirty="0" smtClean="0"/>
              <a:t>authority</a:t>
            </a:r>
          </a:p>
          <a:p>
            <a:r>
              <a:rPr lang="en-US" u="sng" dirty="0" smtClean="0"/>
              <a:t>reporting</a:t>
            </a:r>
            <a:r>
              <a:rPr lang="en-US" dirty="0" smtClean="0"/>
              <a:t> relationships</a:t>
            </a:r>
            <a:endParaRPr lang="en-US" dirty="0"/>
          </a:p>
          <a:p>
            <a:r>
              <a:rPr lang="en-US" dirty="0" smtClean="0"/>
              <a:t>formal </a:t>
            </a:r>
            <a:r>
              <a:rPr lang="en-US" u="sng" dirty="0"/>
              <a:t>rules and </a:t>
            </a:r>
            <a:r>
              <a:rPr lang="en-US" u="sng" dirty="0" smtClean="0"/>
              <a:t>regulations</a:t>
            </a:r>
            <a:endParaRPr lang="en-US" u="sng" dirty="0"/>
          </a:p>
          <a:p>
            <a:r>
              <a:rPr lang="en-US" dirty="0" smtClean="0"/>
              <a:t>availability </a:t>
            </a:r>
            <a:r>
              <a:rPr lang="en-US" dirty="0"/>
              <a:t>of </a:t>
            </a:r>
            <a:r>
              <a:rPr lang="en-US" u="sng" dirty="0" smtClean="0"/>
              <a:t>resources</a:t>
            </a:r>
            <a:endParaRPr lang="en-US" u="sng" dirty="0"/>
          </a:p>
          <a:p>
            <a:r>
              <a:rPr lang="en-US" dirty="0" smtClean="0"/>
              <a:t>employee </a:t>
            </a:r>
            <a:r>
              <a:rPr lang="en-US" u="sng" dirty="0"/>
              <a:t>selection </a:t>
            </a:r>
            <a:r>
              <a:rPr lang="en-US" u="sng" dirty="0" smtClean="0"/>
              <a:t>criteria</a:t>
            </a:r>
            <a:endParaRPr lang="en-AU" u="sng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84439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180</TotalTime>
  <Words>951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Advantage</vt:lpstr>
      <vt:lpstr>MGT 210  CHAPTER 13: MANAGING TEAMS </vt:lpstr>
      <vt:lpstr>Group </vt:lpstr>
      <vt:lpstr>Formal Groups</vt:lpstr>
      <vt:lpstr>Informal Groups</vt:lpstr>
      <vt:lpstr>Stages of Group Development</vt:lpstr>
      <vt:lpstr>Work Group Performance &amp; Satisfaction </vt:lpstr>
      <vt:lpstr>Factors that determine group performance satisfaction </vt:lpstr>
      <vt:lpstr>Factors that determine group performance satisfaction </vt:lpstr>
      <vt:lpstr>External Conditions Imposed on the Group</vt:lpstr>
      <vt:lpstr>Group Member Resources</vt:lpstr>
      <vt:lpstr>Group Structure</vt:lpstr>
      <vt:lpstr>Roles</vt:lpstr>
      <vt:lpstr>Norms</vt:lpstr>
      <vt:lpstr>Conformity </vt:lpstr>
      <vt:lpstr>Status Systems</vt:lpstr>
      <vt:lpstr>Group Size</vt:lpstr>
      <vt:lpstr>Group Cohesiveness</vt:lpstr>
      <vt:lpstr>Group Cohesiveness and Productivity</vt:lpstr>
      <vt:lpstr>Group Decision making</vt:lpstr>
      <vt:lpstr>Group Versus Individual Decision Making</vt:lpstr>
      <vt:lpstr>Conflict Management</vt:lpstr>
      <vt:lpstr>Interactionist View</vt:lpstr>
      <vt:lpstr>Conflict Management Options</vt:lpstr>
      <vt:lpstr>Conflict Management Options</vt:lpstr>
      <vt:lpstr>Group Tasks</vt:lpstr>
      <vt:lpstr>Types of Work Teams</vt:lpstr>
      <vt:lpstr>Difference Between Groups and Teams</vt:lpstr>
      <vt:lpstr>Types of Work Teams</vt:lpstr>
      <vt:lpstr>Creating Effective Work Teams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Biswas</dc:creator>
  <cp:lastModifiedBy>Akib's pc</cp:lastModifiedBy>
  <cp:revision>25</cp:revision>
  <dcterms:created xsi:type="dcterms:W3CDTF">2014-11-16T15:50:31Z</dcterms:created>
  <dcterms:modified xsi:type="dcterms:W3CDTF">2016-11-26T00:40:23Z</dcterms:modified>
</cp:coreProperties>
</file>