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A7F11-085D-A146-9DC9-92F60F17E419}" type="doc">
      <dgm:prSet loTypeId="urn:microsoft.com/office/officeart/2005/8/layout/process1" loCatId="" qsTypeId="urn:microsoft.com/office/officeart/2005/8/quickstyle/simple4" qsCatId="simple" csTypeId="urn:microsoft.com/office/officeart/2005/8/colors/colorful1#1" csCatId="colorful" phldr="1"/>
      <dgm:spPr/>
    </dgm:pt>
    <dgm:pt modelId="{7AB86BD5-5C51-C942-9E87-F98650962112}">
      <dgm:prSet phldrT="[Text]"/>
      <dgm:spPr/>
      <dgm:t>
        <a:bodyPr/>
        <a:lstStyle/>
        <a:p>
          <a:r>
            <a:rPr lang="en-US" b="1" u="sng" dirty="0" smtClean="0"/>
            <a:t>Goals need to be</a:t>
          </a:r>
          <a:r>
            <a:rPr lang="en-US" dirty="0" smtClean="0"/>
            <a:t>:</a:t>
          </a:r>
        </a:p>
        <a:p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 Specific</a:t>
          </a:r>
          <a:br>
            <a:rPr lang="en-US" dirty="0" smtClean="0"/>
          </a:br>
          <a:endParaRPr lang="en-US" dirty="0" smtClean="0"/>
        </a:p>
        <a:p>
          <a:r>
            <a:rPr lang="en-US" dirty="0" smtClean="0"/>
            <a:t>- Difficult</a:t>
          </a:r>
          <a:br>
            <a:rPr lang="en-US" dirty="0" smtClean="0"/>
          </a:b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Participatively</a:t>
          </a:r>
          <a:r>
            <a:rPr lang="en-US" dirty="0" smtClean="0"/>
            <a:t> set</a:t>
          </a:r>
          <a:endParaRPr lang="en-US" dirty="0"/>
        </a:p>
      </dgm:t>
    </dgm:pt>
    <dgm:pt modelId="{2C9F7E0A-3D78-C244-9595-625322CBA567}" type="parTrans" cxnId="{CDC15BC9-7822-3E4F-BA04-3B1F1131D158}">
      <dgm:prSet/>
      <dgm:spPr/>
      <dgm:t>
        <a:bodyPr/>
        <a:lstStyle/>
        <a:p>
          <a:endParaRPr lang="en-US"/>
        </a:p>
      </dgm:t>
    </dgm:pt>
    <dgm:pt modelId="{CB95CF09-4713-7542-8277-76368A397164}" type="sibTrans" cxnId="{CDC15BC9-7822-3E4F-BA04-3B1F1131D158}">
      <dgm:prSet/>
      <dgm:spPr/>
      <dgm:t>
        <a:bodyPr/>
        <a:lstStyle/>
        <a:p>
          <a:endParaRPr lang="en-US"/>
        </a:p>
      </dgm:t>
    </dgm:pt>
    <dgm:pt modelId="{F54B7E34-B582-AA42-A5FB-BB596BF2777B}">
      <dgm:prSet phldrT="[Text]"/>
      <dgm:spPr/>
      <dgm:t>
        <a:bodyPr/>
        <a:lstStyle/>
        <a:p>
          <a:r>
            <a:rPr lang="en-US" b="1" u="sng" dirty="0" smtClean="0"/>
            <a:t>Goals Motivate by:</a:t>
          </a:r>
        </a:p>
        <a:p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-Directing attention</a:t>
          </a:r>
        </a:p>
        <a:p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 Encouraging Persistence</a:t>
          </a:r>
          <a:br>
            <a:rPr lang="en-US" dirty="0" smtClean="0"/>
          </a:br>
          <a:endParaRPr lang="en-US" dirty="0" smtClean="0"/>
        </a:p>
        <a:p>
          <a:r>
            <a:rPr lang="en-US" dirty="0" smtClean="0"/>
            <a:t>- Fostering goal attainment strategies &amp; action Plan</a:t>
          </a:r>
          <a:endParaRPr lang="en-US" dirty="0"/>
        </a:p>
      </dgm:t>
    </dgm:pt>
    <dgm:pt modelId="{13FE1D06-774B-C241-A39D-7CF542C583C1}" type="parTrans" cxnId="{A83359C1-CC5A-394A-A923-0B5CBF67EF69}">
      <dgm:prSet/>
      <dgm:spPr/>
      <dgm:t>
        <a:bodyPr/>
        <a:lstStyle/>
        <a:p>
          <a:endParaRPr lang="en-US"/>
        </a:p>
      </dgm:t>
    </dgm:pt>
    <dgm:pt modelId="{D15F8021-4D1A-3E4D-876C-0738F495F44A}" type="sibTrans" cxnId="{A83359C1-CC5A-394A-A923-0B5CBF67EF69}">
      <dgm:prSet/>
      <dgm:spPr/>
      <dgm:t>
        <a:bodyPr/>
        <a:lstStyle/>
        <a:p>
          <a:endParaRPr lang="en-US"/>
        </a:p>
      </dgm:t>
    </dgm:pt>
    <dgm:pt modelId="{3EEEDBC3-1B4D-6645-A520-02BCB5F5E414}">
      <dgm:prSet phldrT="[Text]"/>
      <dgm:spPr/>
      <dgm:t>
        <a:bodyPr/>
        <a:lstStyle/>
        <a:p>
          <a:r>
            <a:rPr lang="en-US" b="1" dirty="0" smtClean="0"/>
            <a:t>Improved Performance</a:t>
          </a:r>
          <a:endParaRPr lang="en-US" b="1" dirty="0"/>
        </a:p>
      </dgm:t>
    </dgm:pt>
    <dgm:pt modelId="{9EF93D14-8B1A-0146-A65C-9C9B72310009}" type="parTrans" cxnId="{0E22F404-0376-1747-B662-2E1662539A1F}">
      <dgm:prSet/>
      <dgm:spPr/>
      <dgm:t>
        <a:bodyPr/>
        <a:lstStyle/>
        <a:p>
          <a:endParaRPr lang="en-US"/>
        </a:p>
      </dgm:t>
    </dgm:pt>
    <dgm:pt modelId="{AD0A8BCF-FBC4-CF4B-9909-998811D3D646}" type="sibTrans" cxnId="{0E22F404-0376-1747-B662-2E1662539A1F}">
      <dgm:prSet/>
      <dgm:spPr/>
      <dgm:t>
        <a:bodyPr/>
        <a:lstStyle/>
        <a:p>
          <a:endParaRPr lang="en-US"/>
        </a:p>
      </dgm:t>
    </dgm:pt>
    <dgm:pt modelId="{6B13AAAA-F76E-FC4A-9910-1404F96BD645}" type="pres">
      <dgm:prSet presAssocID="{879A7F11-085D-A146-9DC9-92F60F17E419}" presName="Name0" presStyleCnt="0">
        <dgm:presLayoutVars>
          <dgm:dir/>
          <dgm:resizeHandles val="exact"/>
        </dgm:presLayoutVars>
      </dgm:prSet>
      <dgm:spPr/>
    </dgm:pt>
    <dgm:pt modelId="{24184570-9A34-0943-A062-D7676B4A8FEA}" type="pres">
      <dgm:prSet presAssocID="{7AB86BD5-5C51-C942-9E87-F986509621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F12C9-3D05-2340-85FB-E7CD691CB94D}" type="pres">
      <dgm:prSet presAssocID="{CB95CF09-4713-7542-8277-76368A39716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F2FBB2F-C5C5-3A46-A916-F7EAC1D59A51}" type="pres">
      <dgm:prSet presAssocID="{CB95CF09-4713-7542-8277-76368A39716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B3164AB-62A6-CE40-9300-A7FC7C1D08E4}" type="pres">
      <dgm:prSet presAssocID="{F54B7E34-B582-AA42-A5FB-BB596BF277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7166C-D9E2-CD4C-B348-2E15F988ACF1}" type="pres">
      <dgm:prSet presAssocID="{D15F8021-4D1A-3E4D-876C-0738F495F44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90C83AF-1533-4C49-B3F3-15196D2D27ED}" type="pres">
      <dgm:prSet presAssocID="{D15F8021-4D1A-3E4D-876C-0738F495F44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6DFD03-E76B-3647-9985-CD219598F564}" type="pres">
      <dgm:prSet presAssocID="{3EEEDBC3-1B4D-6645-A520-02BCB5F5E414}" presName="node" presStyleLbl="node1" presStyleIdx="2" presStyleCnt="3" custLinFactNeighborX="837" custLinFactNeighborY="2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B40F3-46B6-704C-BE0C-267CFF9DD2D4}" type="presOf" srcId="{D15F8021-4D1A-3E4D-876C-0738F495F44A}" destId="{690C83AF-1533-4C49-B3F3-15196D2D27ED}" srcOrd="1" destOrd="0" presId="urn:microsoft.com/office/officeart/2005/8/layout/process1"/>
    <dgm:cxn modelId="{3AE546ED-5540-7749-9DAD-7313453D3972}" type="presOf" srcId="{879A7F11-085D-A146-9DC9-92F60F17E419}" destId="{6B13AAAA-F76E-FC4A-9910-1404F96BD645}" srcOrd="0" destOrd="0" presId="urn:microsoft.com/office/officeart/2005/8/layout/process1"/>
    <dgm:cxn modelId="{A83359C1-CC5A-394A-A923-0B5CBF67EF69}" srcId="{879A7F11-085D-A146-9DC9-92F60F17E419}" destId="{F54B7E34-B582-AA42-A5FB-BB596BF2777B}" srcOrd="1" destOrd="0" parTransId="{13FE1D06-774B-C241-A39D-7CF542C583C1}" sibTransId="{D15F8021-4D1A-3E4D-876C-0738F495F44A}"/>
    <dgm:cxn modelId="{8E420547-9567-A841-80DB-CF364D88ECFE}" type="presOf" srcId="{CB95CF09-4713-7542-8277-76368A397164}" destId="{DB1F12C9-3D05-2340-85FB-E7CD691CB94D}" srcOrd="0" destOrd="0" presId="urn:microsoft.com/office/officeart/2005/8/layout/process1"/>
    <dgm:cxn modelId="{BA97ABDB-F346-1C4E-AFDB-E5756576C1CF}" type="presOf" srcId="{3EEEDBC3-1B4D-6645-A520-02BCB5F5E414}" destId="{FD6DFD03-E76B-3647-9985-CD219598F564}" srcOrd="0" destOrd="0" presId="urn:microsoft.com/office/officeart/2005/8/layout/process1"/>
    <dgm:cxn modelId="{E1A584DA-C98D-C145-A52A-E364A49BD56F}" type="presOf" srcId="{F54B7E34-B582-AA42-A5FB-BB596BF2777B}" destId="{5B3164AB-62A6-CE40-9300-A7FC7C1D08E4}" srcOrd="0" destOrd="0" presId="urn:microsoft.com/office/officeart/2005/8/layout/process1"/>
    <dgm:cxn modelId="{0E22F404-0376-1747-B662-2E1662539A1F}" srcId="{879A7F11-085D-A146-9DC9-92F60F17E419}" destId="{3EEEDBC3-1B4D-6645-A520-02BCB5F5E414}" srcOrd="2" destOrd="0" parTransId="{9EF93D14-8B1A-0146-A65C-9C9B72310009}" sibTransId="{AD0A8BCF-FBC4-CF4B-9909-998811D3D646}"/>
    <dgm:cxn modelId="{CDC15BC9-7822-3E4F-BA04-3B1F1131D158}" srcId="{879A7F11-085D-A146-9DC9-92F60F17E419}" destId="{7AB86BD5-5C51-C942-9E87-F98650962112}" srcOrd="0" destOrd="0" parTransId="{2C9F7E0A-3D78-C244-9595-625322CBA567}" sibTransId="{CB95CF09-4713-7542-8277-76368A397164}"/>
    <dgm:cxn modelId="{65D67436-06C8-3048-B2D1-D2714A14CFE7}" type="presOf" srcId="{7AB86BD5-5C51-C942-9E87-F98650962112}" destId="{24184570-9A34-0943-A062-D7676B4A8FEA}" srcOrd="0" destOrd="0" presId="urn:microsoft.com/office/officeart/2005/8/layout/process1"/>
    <dgm:cxn modelId="{39420E4C-8B3C-1B4F-97CA-B0369B290657}" type="presOf" srcId="{D15F8021-4D1A-3E4D-876C-0738F495F44A}" destId="{EFA7166C-D9E2-CD4C-B348-2E15F988ACF1}" srcOrd="0" destOrd="0" presId="urn:microsoft.com/office/officeart/2005/8/layout/process1"/>
    <dgm:cxn modelId="{B3B0EFCA-1CFA-D649-BFB1-5F235491C70A}" type="presOf" srcId="{CB95CF09-4713-7542-8277-76368A397164}" destId="{5F2FBB2F-C5C5-3A46-A916-F7EAC1D59A51}" srcOrd="1" destOrd="0" presId="urn:microsoft.com/office/officeart/2005/8/layout/process1"/>
    <dgm:cxn modelId="{115022D7-8208-204F-9EB3-BAAEB404F151}" type="presParOf" srcId="{6B13AAAA-F76E-FC4A-9910-1404F96BD645}" destId="{24184570-9A34-0943-A062-D7676B4A8FEA}" srcOrd="0" destOrd="0" presId="urn:microsoft.com/office/officeart/2005/8/layout/process1"/>
    <dgm:cxn modelId="{E3B6209C-D3AA-D04E-AA6E-5B8F7E7ACC94}" type="presParOf" srcId="{6B13AAAA-F76E-FC4A-9910-1404F96BD645}" destId="{DB1F12C9-3D05-2340-85FB-E7CD691CB94D}" srcOrd="1" destOrd="0" presId="urn:microsoft.com/office/officeart/2005/8/layout/process1"/>
    <dgm:cxn modelId="{8BCC90A6-E8DE-4F40-8383-5872D5AF140E}" type="presParOf" srcId="{DB1F12C9-3D05-2340-85FB-E7CD691CB94D}" destId="{5F2FBB2F-C5C5-3A46-A916-F7EAC1D59A51}" srcOrd="0" destOrd="0" presId="urn:microsoft.com/office/officeart/2005/8/layout/process1"/>
    <dgm:cxn modelId="{C667544D-F568-6B48-AF1F-6DB97FB95EFC}" type="presParOf" srcId="{6B13AAAA-F76E-FC4A-9910-1404F96BD645}" destId="{5B3164AB-62A6-CE40-9300-A7FC7C1D08E4}" srcOrd="2" destOrd="0" presId="urn:microsoft.com/office/officeart/2005/8/layout/process1"/>
    <dgm:cxn modelId="{E53B6502-2FE3-374F-BBC8-0AF6C9549841}" type="presParOf" srcId="{6B13AAAA-F76E-FC4A-9910-1404F96BD645}" destId="{EFA7166C-D9E2-CD4C-B348-2E15F988ACF1}" srcOrd="3" destOrd="0" presId="urn:microsoft.com/office/officeart/2005/8/layout/process1"/>
    <dgm:cxn modelId="{153CDC1A-8659-F446-AFB5-4A6FF41A0B0D}" type="presParOf" srcId="{EFA7166C-D9E2-CD4C-B348-2E15F988ACF1}" destId="{690C83AF-1533-4C49-B3F3-15196D2D27ED}" srcOrd="0" destOrd="0" presId="urn:microsoft.com/office/officeart/2005/8/layout/process1"/>
    <dgm:cxn modelId="{1F3A1AE7-7CC3-F449-8B2E-C09BF437E234}" type="presParOf" srcId="{6B13AAAA-F76E-FC4A-9910-1404F96BD645}" destId="{FD6DFD03-E76B-3647-9985-CD219598F564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84570-9A34-0943-A062-D7676B4A8FEA}">
      <dsp:nvSpPr>
        <dsp:cNvPr id="0" name=""/>
        <dsp:cNvSpPr/>
      </dsp:nvSpPr>
      <dsp:spPr>
        <a:xfrm>
          <a:off x="6641" y="600263"/>
          <a:ext cx="1985057" cy="2944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Goals need to be</a:t>
          </a:r>
          <a:r>
            <a:rPr lang="en-US" sz="1500" kern="1200" dirty="0" smtClean="0"/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/>
          </a:r>
          <a:br>
            <a:rPr lang="en-US" sz="1500" kern="1200" dirty="0" smtClean="0"/>
          </a:br>
          <a:r>
            <a:rPr lang="en-US" sz="1500" kern="1200" dirty="0" smtClean="0"/>
            <a:t>- Specific</a:t>
          </a:r>
          <a:br>
            <a:rPr lang="en-US" sz="1500" kern="1200" dirty="0" smtClean="0"/>
          </a:b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Difficult</a:t>
          </a:r>
          <a:br>
            <a:rPr lang="en-US" sz="1500" kern="1200" dirty="0" smtClean="0"/>
          </a:b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</a:t>
          </a:r>
          <a:r>
            <a:rPr lang="en-US" sz="1500" kern="1200" dirty="0" err="1" smtClean="0"/>
            <a:t>Participatively</a:t>
          </a:r>
          <a:r>
            <a:rPr lang="en-US" sz="1500" kern="1200" dirty="0" smtClean="0"/>
            <a:t> set</a:t>
          </a:r>
          <a:endParaRPr lang="en-US" sz="1500" kern="1200" dirty="0"/>
        </a:p>
      </dsp:txBody>
      <dsp:txXfrm>
        <a:off x="64781" y="658403"/>
        <a:ext cx="1868777" cy="2828156"/>
      </dsp:txXfrm>
    </dsp:sp>
    <dsp:sp modelId="{DB1F12C9-3D05-2340-85FB-E7CD691CB94D}">
      <dsp:nvSpPr>
        <dsp:cNvPr id="0" name=""/>
        <dsp:cNvSpPr/>
      </dsp:nvSpPr>
      <dsp:spPr>
        <a:xfrm>
          <a:off x="2190204" y="1826334"/>
          <a:ext cx="420832" cy="4922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90204" y="1924793"/>
        <a:ext cx="294582" cy="295376"/>
      </dsp:txXfrm>
    </dsp:sp>
    <dsp:sp modelId="{5B3164AB-62A6-CE40-9300-A7FC7C1D08E4}">
      <dsp:nvSpPr>
        <dsp:cNvPr id="0" name=""/>
        <dsp:cNvSpPr/>
      </dsp:nvSpPr>
      <dsp:spPr>
        <a:xfrm>
          <a:off x="2785721" y="600263"/>
          <a:ext cx="1985057" cy="2944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Goals Motivate by: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/>
          </a:r>
          <a:br>
            <a:rPr lang="en-US" sz="1500" kern="1200" dirty="0" smtClean="0"/>
          </a:br>
          <a:r>
            <a:rPr lang="en-US" sz="1500" kern="1200" dirty="0" smtClean="0"/>
            <a:t>-Directing attention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/>
          </a:r>
          <a:br>
            <a:rPr lang="en-US" sz="1500" kern="1200" dirty="0" smtClean="0"/>
          </a:br>
          <a:r>
            <a:rPr lang="en-US" sz="1500" kern="1200" dirty="0" smtClean="0"/>
            <a:t>- Encouraging Persistence</a:t>
          </a:r>
          <a:br>
            <a:rPr lang="en-US" sz="1500" kern="1200" dirty="0" smtClean="0"/>
          </a:b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Fostering goal attainment strategies &amp; action Plan</a:t>
          </a:r>
          <a:endParaRPr lang="en-US" sz="1500" kern="1200" dirty="0"/>
        </a:p>
      </dsp:txBody>
      <dsp:txXfrm>
        <a:off x="2843861" y="658403"/>
        <a:ext cx="1868777" cy="2828156"/>
      </dsp:txXfrm>
    </dsp:sp>
    <dsp:sp modelId="{EFA7166C-D9E2-CD4C-B348-2E15F988ACF1}">
      <dsp:nvSpPr>
        <dsp:cNvPr id="0" name=""/>
        <dsp:cNvSpPr/>
      </dsp:nvSpPr>
      <dsp:spPr>
        <a:xfrm rot="80433">
          <a:off x="4970886" y="1859210"/>
          <a:ext cx="424468" cy="4922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970903" y="1956179"/>
        <a:ext cx="297128" cy="295376"/>
      </dsp:txXfrm>
    </dsp:sp>
    <dsp:sp modelId="{FD6DFD03-E76B-3647-9985-CD219598F564}">
      <dsp:nvSpPr>
        <dsp:cNvPr id="0" name=""/>
        <dsp:cNvSpPr/>
      </dsp:nvSpPr>
      <dsp:spPr>
        <a:xfrm>
          <a:off x="5571442" y="665452"/>
          <a:ext cx="1985057" cy="2944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Improved Performance</a:t>
          </a:r>
          <a:endParaRPr lang="en-US" sz="1500" b="1" kern="1200" dirty="0"/>
        </a:p>
      </dsp:txBody>
      <dsp:txXfrm>
        <a:off x="5629582" y="723592"/>
        <a:ext cx="1868777" cy="282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E5CB-2275-F74E-96E4-048BEA82A7EF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7C208-742B-D449-A8E3-4D42CAEE8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2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C208-742B-D449-A8E3-4D42CAEE8B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9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C208-742B-D449-A8E3-4D42CAEE8B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42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C208-742B-D449-A8E3-4D42CAEE8B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53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382" y="5506229"/>
            <a:ext cx="8552818" cy="11344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MGT 210: PRINCIPLES OF MANAGEMENT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US" dirty="0" smtClean="0"/>
              <a:t>CHAPTER 16</a:t>
            </a:r>
            <a:r>
              <a:rPr lang="en-US" dirty="0"/>
              <a:t>: MOTIVATION</a:t>
            </a: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881"/>
          <a:stretch/>
        </p:blipFill>
        <p:spPr>
          <a:xfrm>
            <a:off x="0" y="0"/>
            <a:ext cx="9144000" cy="542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70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Contemporary Theories of Motivation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9431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Goal Setting Theory &amp; Management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Setting </a:t>
            </a:r>
            <a:r>
              <a:rPr lang="en-US" u="sng" dirty="0"/>
              <a:t>ambitious </a:t>
            </a:r>
            <a:r>
              <a:rPr lang="en-US" dirty="0"/>
              <a:t>but</a:t>
            </a:r>
            <a:r>
              <a:rPr lang="en-US" u="sng" dirty="0"/>
              <a:t> attainable goals</a:t>
            </a:r>
            <a:r>
              <a:rPr lang="en-US" dirty="0"/>
              <a:t> can </a:t>
            </a:r>
            <a:r>
              <a:rPr lang="en-US" u="sng" dirty="0"/>
              <a:t>motivate</a:t>
            </a:r>
            <a:r>
              <a:rPr lang="en-US" dirty="0"/>
              <a:t> workers and </a:t>
            </a:r>
            <a:r>
              <a:rPr lang="en-US" u="sng" dirty="0"/>
              <a:t>improve performance</a:t>
            </a:r>
            <a:r>
              <a:rPr lang="en-US" dirty="0"/>
              <a:t> as if the goals are accepted and accomplished by feedback and if conditions in the organization pave the way for achievement. </a:t>
            </a:r>
            <a:endParaRPr lang="en-AU" dirty="0"/>
          </a:p>
          <a:p>
            <a:pPr lvl="0"/>
            <a:r>
              <a:rPr lang="en-US" dirty="0"/>
              <a:t>All organization should have some basic </a:t>
            </a:r>
            <a:r>
              <a:rPr lang="en-US" u="sng" dirty="0"/>
              <a:t>agreement</a:t>
            </a:r>
            <a:r>
              <a:rPr lang="en-US" dirty="0"/>
              <a:t> about both </a:t>
            </a:r>
            <a:r>
              <a:rPr lang="en-US" u="sng" dirty="0"/>
              <a:t>overall goals and specific objective</a:t>
            </a:r>
            <a:r>
              <a:rPr lang="en-US" dirty="0"/>
              <a:t> for each department and individual.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755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Goal Setting Theory &amp;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750380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4547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Reinforcement Theory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433" b="2433"/>
          <a:stretch>
            <a:fillRect/>
          </a:stretch>
        </p:blipFill>
        <p:spPr>
          <a:xfrm>
            <a:off x="498474" y="2292503"/>
            <a:ext cx="7556313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Behavior </a:t>
            </a:r>
            <a:r>
              <a:rPr lang="en-US" sz="2000" dirty="0"/>
              <a:t>is a function of its </a:t>
            </a:r>
            <a:r>
              <a:rPr lang="en-US" sz="2000" dirty="0" smtClean="0"/>
              <a:t>consequences.</a:t>
            </a:r>
            <a:r>
              <a:rPr lang="en-US" sz="2000" dirty="0"/>
              <a:t> This theory focuses on what happens to a person when he or she does something</a:t>
            </a:r>
            <a:r>
              <a:rPr lang="en-AU" sz="2000" dirty="0"/>
              <a:t> </a:t>
            </a:r>
            <a:r>
              <a:rPr lang="en-AU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174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Designing Motivating Jobs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5" y="2455694"/>
            <a:ext cx="7556313" cy="4144963"/>
          </a:xfrm>
        </p:spPr>
        <p:txBody>
          <a:bodyPr/>
          <a:lstStyle/>
          <a:p>
            <a:r>
              <a:rPr lang="en-US" b="1" dirty="0"/>
              <a:t>Job Design and Motivation</a:t>
            </a:r>
          </a:p>
          <a:p>
            <a:pPr lvl="1"/>
            <a:r>
              <a:rPr lang="en-US" b="1" dirty="0"/>
              <a:t>Job enlargement</a:t>
            </a:r>
            <a:r>
              <a:rPr lang="en-US" dirty="0"/>
              <a:t>—job design that </a:t>
            </a:r>
            <a:r>
              <a:rPr lang="en-US" u="sng" dirty="0"/>
              <a:t>expands an employee’s responsibilities</a:t>
            </a:r>
            <a:r>
              <a:rPr lang="en-US" dirty="0"/>
              <a:t> by increasing the </a:t>
            </a:r>
            <a:r>
              <a:rPr lang="en-US" u="sng" dirty="0"/>
              <a:t>number and variety of tasks </a:t>
            </a:r>
            <a:r>
              <a:rPr lang="en-US" dirty="0"/>
              <a:t>they entail.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Job enrichment</a:t>
            </a:r>
            <a:r>
              <a:rPr lang="en-US" dirty="0"/>
              <a:t>—change in job duties to </a:t>
            </a:r>
            <a:r>
              <a:rPr lang="en-US" u="sng" dirty="0"/>
              <a:t>increase employee’s authority</a:t>
            </a:r>
            <a:r>
              <a:rPr lang="en-US" dirty="0"/>
              <a:t> in </a:t>
            </a:r>
            <a:r>
              <a:rPr lang="en-US" u="sng" dirty="0"/>
              <a:t>planning</a:t>
            </a:r>
            <a:r>
              <a:rPr lang="en-US" dirty="0"/>
              <a:t> their work, </a:t>
            </a:r>
            <a:r>
              <a:rPr lang="en-US" u="sng" dirty="0"/>
              <a:t>deciding</a:t>
            </a:r>
            <a:r>
              <a:rPr lang="en-US" dirty="0"/>
              <a:t> how it should be done, and </a:t>
            </a:r>
            <a:r>
              <a:rPr lang="en-US" u="sng" dirty="0"/>
              <a:t>learning</a:t>
            </a:r>
            <a:r>
              <a:rPr lang="en-US" dirty="0"/>
              <a:t> new skills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Managers should design jobs deliberately and thoughtfully to reflect the demands of the changing environment, the organization’s technology and employees skills, abilities and preferences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899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Job Characteristics Model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80051"/>
            <a:ext cx="7556313" cy="4144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Skill variety: </a:t>
            </a:r>
            <a:r>
              <a:rPr lang="en-US" dirty="0"/>
              <a:t> the degree to which a job </a:t>
            </a:r>
            <a:r>
              <a:rPr lang="en-US" u="sng" dirty="0"/>
              <a:t>requires a variety of activities </a:t>
            </a:r>
            <a:r>
              <a:rPr lang="en-US" dirty="0"/>
              <a:t>so that an employee can </a:t>
            </a:r>
            <a:r>
              <a:rPr lang="en-US" u="sng" dirty="0"/>
              <a:t>use a number of different skills and talents</a:t>
            </a:r>
            <a:endParaRPr lang="en-AU" u="sng" dirty="0"/>
          </a:p>
          <a:p>
            <a:pPr lvl="0"/>
            <a:r>
              <a:rPr lang="en-US" b="1" dirty="0"/>
              <a:t>Task identity:</a:t>
            </a:r>
            <a:r>
              <a:rPr lang="en-US" dirty="0"/>
              <a:t> the degree to which a job requires </a:t>
            </a:r>
            <a:r>
              <a:rPr lang="en-US" u="sng" dirty="0"/>
              <a:t>a completion of a whole and identifiable piece of work</a:t>
            </a:r>
            <a:endParaRPr lang="en-AU" u="sng" dirty="0"/>
          </a:p>
          <a:p>
            <a:pPr lvl="0"/>
            <a:r>
              <a:rPr lang="en-US" b="1" dirty="0"/>
              <a:t>Task significance:</a:t>
            </a:r>
            <a:r>
              <a:rPr lang="en-US" dirty="0"/>
              <a:t> the degree to which </a:t>
            </a:r>
            <a:r>
              <a:rPr lang="en-US" u="sng" dirty="0"/>
              <a:t>a job has a substantial impact </a:t>
            </a:r>
            <a:r>
              <a:rPr lang="en-US" dirty="0"/>
              <a:t>on the lives or work of other people</a:t>
            </a:r>
            <a:endParaRPr lang="en-AU" dirty="0"/>
          </a:p>
          <a:p>
            <a:pPr lvl="0"/>
            <a:r>
              <a:rPr lang="en-US" b="1" dirty="0"/>
              <a:t>Autonomy:</a:t>
            </a:r>
            <a:r>
              <a:rPr lang="en-US" dirty="0"/>
              <a:t> the degree to which a job </a:t>
            </a:r>
            <a:r>
              <a:rPr lang="en-US" u="sng" dirty="0"/>
              <a:t>provides substantial freedom, independence and discretion</a:t>
            </a:r>
            <a:r>
              <a:rPr lang="en-US" dirty="0"/>
              <a:t> to the individual in scheduling the work and determining the procedures to be used in carrying it out</a:t>
            </a:r>
            <a:endParaRPr lang="en-AU" dirty="0"/>
          </a:p>
          <a:p>
            <a:pPr lvl="0"/>
            <a:r>
              <a:rPr lang="en-US" b="1" dirty="0"/>
              <a:t>Feedback:</a:t>
            </a:r>
            <a:r>
              <a:rPr lang="en-US" dirty="0"/>
              <a:t> the degree to which doing work activities required by a job results in an individual </a:t>
            </a:r>
            <a:r>
              <a:rPr lang="en-US" u="sng" dirty="0"/>
              <a:t>obtaining direct and clear information </a:t>
            </a:r>
            <a:r>
              <a:rPr lang="en-US" dirty="0"/>
              <a:t>about the effectiveness of his or her performance. 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This identifies </a:t>
            </a:r>
            <a:r>
              <a:rPr lang="en-US" sz="2200" u="sng" dirty="0"/>
              <a:t>five core job dimensions</a:t>
            </a:r>
            <a:r>
              <a:rPr lang="en-US" sz="2200" dirty="0"/>
              <a:t>, their interrelationships and their </a:t>
            </a:r>
            <a:r>
              <a:rPr lang="en-US" sz="2200" u="sng" dirty="0"/>
              <a:t>impact on employee productivity, motivation and satisfaction</a:t>
            </a:r>
            <a:r>
              <a:rPr lang="en-AU" sz="2200" u="sng" dirty="0"/>
              <a:t> </a:t>
            </a:r>
            <a:endParaRPr lang="en-US" sz="2200" u="sng" dirty="0"/>
          </a:p>
        </p:txBody>
      </p:sp>
    </p:spTree>
    <p:extLst>
      <p:ext uri="{BB962C8B-B14F-4D97-AF65-F5344CB8AC3E}">
        <p14:creationId xmlns="" xmlns:p14="http://schemas.microsoft.com/office/powerpoint/2010/main" val="318569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Job Characteristics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6" t="24302" r="3264" b="8706"/>
          <a:stretch/>
        </p:blipFill>
        <p:spPr>
          <a:xfrm>
            <a:off x="498474" y="2740537"/>
            <a:ext cx="8180155" cy="34606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identifies five core job dimensions, their interrelationships and their impact on employee productivity, motivation and satisfaction</a:t>
            </a:r>
            <a:r>
              <a:rPr lang="en-AU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813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Equity Theory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8321" r="-28321" b="8117"/>
          <a:stretch/>
        </p:blipFill>
        <p:spPr>
          <a:xfrm>
            <a:off x="498475" y="2405063"/>
            <a:ext cx="7556500" cy="3808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Employees </a:t>
            </a:r>
            <a:r>
              <a:rPr lang="en-US" sz="2000" u="sng" dirty="0"/>
              <a:t>compare what they get </a:t>
            </a:r>
            <a:r>
              <a:rPr lang="en-US" sz="2000" dirty="0"/>
              <a:t>from a job in relation to what </a:t>
            </a:r>
            <a:r>
              <a:rPr lang="en-US" sz="2000" u="sng" dirty="0"/>
              <a:t>they put into it </a:t>
            </a:r>
            <a:r>
              <a:rPr lang="en-US" sz="2000" dirty="0"/>
              <a:t>and then they </a:t>
            </a:r>
            <a:r>
              <a:rPr lang="en-US" sz="2000" u="sng" dirty="0"/>
              <a:t>compare their inputs- outcomes ratio</a:t>
            </a:r>
            <a:r>
              <a:rPr lang="en-US" sz="2000" dirty="0"/>
              <a:t> with the inputs – outcomes ratios of relevant others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6576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Equity Theory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persons category includes </a:t>
            </a:r>
            <a:r>
              <a:rPr lang="en-US" u="sng" dirty="0"/>
              <a:t>other individuals with similar jobs </a:t>
            </a:r>
            <a:r>
              <a:rPr lang="en-US" dirty="0"/>
              <a:t>in the same organization but also includes friends, neighbors or professional associates</a:t>
            </a:r>
            <a:r>
              <a:rPr lang="en-US" dirty="0" smtClean="0"/>
              <a:t>.</a:t>
            </a:r>
            <a:endParaRPr lang="en-AU" dirty="0"/>
          </a:p>
          <a:p>
            <a:r>
              <a:rPr lang="en-US" dirty="0"/>
              <a:t>The systems category includes </a:t>
            </a:r>
            <a:r>
              <a:rPr lang="en-US" u="sng" dirty="0"/>
              <a:t>organizational  pay policies, procedures and </a:t>
            </a:r>
            <a:r>
              <a:rPr lang="en-US" u="sng" dirty="0" smtClean="0"/>
              <a:t>allocation</a:t>
            </a:r>
            <a:endParaRPr lang="en-AU" u="sng" dirty="0"/>
          </a:p>
          <a:p>
            <a:r>
              <a:rPr lang="en-US" dirty="0"/>
              <a:t>The self  category refers to </a:t>
            </a:r>
            <a:r>
              <a:rPr lang="en-US" u="sng" dirty="0"/>
              <a:t>inputs – outcomes ratios that are unique to the individual</a:t>
            </a:r>
            <a:r>
              <a:rPr lang="en-US" dirty="0"/>
              <a:t>. It reflects past personal experiences  and contacts</a:t>
            </a:r>
            <a:r>
              <a:rPr lang="en-US" dirty="0" smtClean="0"/>
              <a:t>.</a:t>
            </a:r>
            <a:endParaRPr lang="en-AU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referent </a:t>
            </a:r>
            <a:r>
              <a:rPr lang="en-US" sz="2000" dirty="0"/>
              <a:t> - the other </a:t>
            </a:r>
            <a:r>
              <a:rPr lang="en-US" sz="2000" u="sng" dirty="0"/>
              <a:t>persons, systems or selves individuals compare</a:t>
            </a:r>
            <a:r>
              <a:rPr lang="en-US" sz="2000" dirty="0"/>
              <a:t> themselves against in order </a:t>
            </a:r>
            <a:r>
              <a:rPr lang="en-US" sz="2000" u="sng" dirty="0"/>
              <a:t>to assess </a:t>
            </a:r>
            <a:r>
              <a:rPr lang="en-US" sz="2000" u="sng" dirty="0" smtClean="0"/>
              <a:t>equity</a:t>
            </a:r>
            <a:endParaRPr lang="en-AU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07252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Expectancy Theory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7428" b="-274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Individuals act in a certain way based on the </a:t>
            </a:r>
            <a:r>
              <a:rPr lang="en-US" sz="2000" u="sng" dirty="0"/>
              <a:t>expectation that the act will be followed by a given outcome</a:t>
            </a:r>
            <a:r>
              <a:rPr lang="en-US" sz="2000" dirty="0"/>
              <a:t> and on the attractiveness of that outcomes to the individual. </a:t>
            </a:r>
          </a:p>
        </p:txBody>
      </p:sp>
    </p:spTree>
    <p:extLst>
      <p:ext uri="{BB962C8B-B14F-4D97-AF65-F5344CB8AC3E}">
        <p14:creationId xmlns="" xmlns:p14="http://schemas.microsoft.com/office/powerpoint/2010/main" val="403875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Motivation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969" r="-6969"/>
          <a:stretch>
            <a:fillRect/>
          </a:stretch>
        </p:blipFill>
        <p:spPr>
          <a:xfrm>
            <a:off x="685245" y="2292503"/>
            <a:ext cx="7556313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process by which </a:t>
            </a:r>
            <a:r>
              <a:rPr lang="en-US" u="sng" dirty="0" smtClean="0"/>
              <a:t>efforts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u="sng" dirty="0"/>
              <a:t>energized, directed and sustained</a:t>
            </a:r>
            <a:r>
              <a:rPr lang="en-US" dirty="0"/>
              <a:t> toward </a:t>
            </a:r>
            <a:r>
              <a:rPr lang="en-US" u="sng" dirty="0"/>
              <a:t>attaining a goal</a:t>
            </a:r>
            <a:r>
              <a:rPr lang="en-AU" u="sng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43263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Expectancy Theory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771" y="1985963"/>
            <a:ext cx="3969347" cy="41402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Expectancy or effort performance lineage</a:t>
            </a:r>
            <a:r>
              <a:rPr lang="en-US" dirty="0"/>
              <a:t>: </a:t>
            </a:r>
            <a:r>
              <a:rPr lang="en-US" u="sng" dirty="0" smtClean="0"/>
              <a:t>exerting </a:t>
            </a:r>
            <a:r>
              <a:rPr lang="en-US" u="sng" dirty="0"/>
              <a:t>a given amount of effort will lead to a certain level of performance</a:t>
            </a:r>
            <a:r>
              <a:rPr lang="en-US" dirty="0"/>
              <a:t>.</a:t>
            </a:r>
            <a:endParaRPr lang="en-AU" dirty="0"/>
          </a:p>
          <a:p>
            <a:pPr lvl="0"/>
            <a:r>
              <a:rPr lang="en-US" b="1" dirty="0"/>
              <a:t>Instrumental or performance</a:t>
            </a:r>
            <a:r>
              <a:rPr lang="en-US" dirty="0"/>
              <a:t>-</a:t>
            </a:r>
            <a:r>
              <a:rPr lang="en-US" b="1" dirty="0"/>
              <a:t>reward linkage: </a:t>
            </a:r>
            <a:r>
              <a:rPr lang="en-US" dirty="0"/>
              <a:t> </a:t>
            </a:r>
            <a:r>
              <a:rPr lang="en-US" u="sng" dirty="0" smtClean="0"/>
              <a:t>performing </a:t>
            </a:r>
            <a:r>
              <a:rPr lang="en-US" u="sng" dirty="0"/>
              <a:t>at a particular level is instrumental in attaining the desired outcome</a:t>
            </a:r>
            <a:endParaRPr lang="en-AU" u="sng" dirty="0"/>
          </a:p>
          <a:p>
            <a:pPr lvl="0"/>
            <a:r>
              <a:rPr lang="en-US" b="1" dirty="0"/>
              <a:t>Valence or attractiveness of reward</a:t>
            </a:r>
            <a:r>
              <a:rPr lang="en-US" dirty="0"/>
              <a:t>: </a:t>
            </a:r>
            <a:r>
              <a:rPr lang="en-US" u="sng" dirty="0" smtClean="0"/>
              <a:t>on </a:t>
            </a:r>
            <a:r>
              <a:rPr lang="en-US" u="sng" dirty="0"/>
              <a:t>the potential outcomes or reward that can be achieved on the job</a:t>
            </a:r>
            <a:r>
              <a:rPr lang="en-US" dirty="0"/>
              <a:t>. 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9777" b="-109777"/>
          <a:stretch>
            <a:fillRect/>
          </a:stretch>
        </p:blipFill>
        <p:spPr>
          <a:xfrm>
            <a:off x="4399878" y="1985963"/>
            <a:ext cx="4378362" cy="4140200"/>
          </a:xfrm>
        </p:spPr>
      </p:pic>
    </p:spTree>
    <p:extLst>
      <p:ext uri="{BB962C8B-B14F-4D97-AF65-F5344CB8AC3E}">
        <p14:creationId xmlns="" xmlns:p14="http://schemas.microsoft.com/office/powerpoint/2010/main" val="5363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Designing Appropriate Reward Programs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375992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Open Book Management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52192"/>
            <a:ext cx="7556313" cy="4144963"/>
          </a:xfrm>
        </p:spPr>
        <p:txBody>
          <a:bodyPr>
            <a:normAutofit/>
          </a:bodyPr>
          <a:lstStyle/>
          <a:p>
            <a:r>
              <a:rPr lang="en-US" u="sng" dirty="0"/>
              <a:t>share the information </a:t>
            </a:r>
            <a:r>
              <a:rPr lang="en-US" dirty="0"/>
              <a:t>so that employees will be </a:t>
            </a:r>
            <a:r>
              <a:rPr lang="en-US" u="sng" dirty="0"/>
              <a:t>motivated to make better decisions</a:t>
            </a:r>
            <a:r>
              <a:rPr lang="en-US" dirty="0"/>
              <a:t> about their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better </a:t>
            </a:r>
            <a:r>
              <a:rPr lang="en-US" dirty="0"/>
              <a:t>able to understand the implications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what they </a:t>
            </a:r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how they do it </a:t>
            </a:r>
            <a:endParaRPr lang="en-US" dirty="0" smtClean="0"/>
          </a:p>
          <a:p>
            <a:pPr lvl="1"/>
            <a:r>
              <a:rPr lang="en-US" dirty="0" smtClean="0"/>
              <a:t>ultimate </a:t>
            </a:r>
            <a:r>
              <a:rPr lang="en-US" dirty="0"/>
              <a:t>impact on the bottom line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 smtClean="0"/>
              <a:t>The goal </a:t>
            </a:r>
            <a:r>
              <a:rPr lang="en-US" dirty="0"/>
              <a:t>is to get </a:t>
            </a:r>
            <a:r>
              <a:rPr lang="en-US" u="sng" dirty="0"/>
              <a:t>employees to think like an owner </a:t>
            </a:r>
            <a:r>
              <a:rPr lang="en-US" dirty="0"/>
              <a:t>by seeing the </a:t>
            </a:r>
            <a:r>
              <a:rPr lang="en-US" u="sng" dirty="0"/>
              <a:t>impact their decisions </a:t>
            </a:r>
            <a:r>
              <a:rPr lang="en-US" dirty="0"/>
              <a:t>have on </a:t>
            </a:r>
            <a:r>
              <a:rPr lang="en-US" u="sng" dirty="0"/>
              <a:t>financial results</a:t>
            </a:r>
            <a:r>
              <a:rPr lang="en-AU" u="sng" dirty="0"/>
              <a:t> </a:t>
            </a:r>
            <a:endParaRPr lang="en-AU" u="sng" dirty="0" smtClean="0"/>
          </a:p>
          <a:p>
            <a:r>
              <a:rPr lang="en-US" dirty="0" smtClean="0"/>
              <a:t>Employees </a:t>
            </a:r>
            <a:r>
              <a:rPr lang="en-US" dirty="0"/>
              <a:t>begin to </a:t>
            </a:r>
            <a:r>
              <a:rPr lang="en-US" u="sng" dirty="0"/>
              <a:t>see the link</a:t>
            </a:r>
            <a:r>
              <a:rPr lang="en-US" dirty="0"/>
              <a:t> between their </a:t>
            </a:r>
            <a:r>
              <a:rPr lang="en-US" u="sng" dirty="0"/>
              <a:t>efforts, level of performance and operational results</a:t>
            </a:r>
            <a:r>
              <a:rPr lang="en-AU" u="sng" dirty="0"/>
              <a:t>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Many organizations of various sizes </a:t>
            </a:r>
            <a:r>
              <a:rPr lang="en-US" sz="2200" u="sng" dirty="0"/>
              <a:t>involve their employees</a:t>
            </a:r>
            <a:r>
              <a:rPr lang="en-US" sz="2200" dirty="0"/>
              <a:t> in workplace decisions by opening up the financial statement. </a:t>
            </a:r>
          </a:p>
        </p:txBody>
      </p:sp>
    </p:spTree>
    <p:extLst>
      <p:ext uri="{BB962C8B-B14F-4D97-AF65-F5344CB8AC3E}">
        <p14:creationId xmlns="" xmlns:p14="http://schemas.microsoft.com/office/powerpoint/2010/main" val="76715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Employee Recognition Programs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880" b="-1880"/>
          <a:stretch>
            <a:fillRect/>
          </a:stretch>
        </p:blipFill>
        <p:spPr>
          <a:xfrm>
            <a:off x="501165" y="1981200"/>
            <a:ext cx="7556313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 smtClean="0"/>
              <a:t>personal </a:t>
            </a:r>
            <a:r>
              <a:rPr lang="en-US" u="sng" dirty="0"/>
              <a:t>attention</a:t>
            </a:r>
            <a:r>
              <a:rPr lang="en-US" dirty="0"/>
              <a:t> and expressing </a:t>
            </a:r>
            <a:r>
              <a:rPr lang="en-US" u="sng" dirty="0"/>
              <a:t>interest, approval and appreciation</a:t>
            </a:r>
            <a:r>
              <a:rPr lang="en-US" dirty="0"/>
              <a:t> for a </a:t>
            </a:r>
            <a:r>
              <a:rPr lang="en-US" u="sng" dirty="0"/>
              <a:t>job well done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843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Employee Recognition Program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Personally congratulate </a:t>
            </a:r>
            <a:r>
              <a:rPr lang="en-US" dirty="0"/>
              <a:t>an employee for a job well done</a:t>
            </a:r>
            <a:endParaRPr lang="en-AU" dirty="0"/>
          </a:p>
          <a:p>
            <a:pPr lvl="0"/>
            <a:r>
              <a:rPr lang="en-US" dirty="0"/>
              <a:t>Send </a:t>
            </a:r>
            <a:r>
              <a:rPr lang="en-US" u="sng" dirty="0"/>
              <a:t>a handwritten note </a:t>
            </a:r>
            <a:r>
              <a:rPr lang="en-US" dirty="0"/>
              <a:t>or email messages acknowledging </a:t>
            </a:r>
            <a:r>
              <a:rPr lang="en-US" u="sng" dirty="0"/>
              <a:t>something positive </a:t>
            </a:r>
            <a:r>
              <a:rPr lang="en-US" dirty="0"/>
              <a:t>that the employee has done. </a:t>
            </a:r>
            <a:endParaRPr lang="en-AU" dirty="0"/>
          </a:p>
          <a:p>
            <a:pPr lvl="0"/>
            <a:r>
              <a:rPr lang="en-US" dirty="0"/>
              <a:t>For employees with </a:t>
            </a:r>
            <a:r>
              <a:rPr lang="en-US" u="sng" dirty="0"/>
              <a:t>a strong need for social acceptance</a:t>
            </a:r>
            <a:r>
              <a:rPr lang="en-US" dirty="0"/>
              <a:t>, you can </a:t>
            </a:r>
            <a:r>
              <a:rPr lang="en-US" u="sng" dirty="0"/>
              <a:t>publicly recognize accomplishment</a:t>
            </a:r>
            <a:r>
              <a:rPr lang="en-US" dirty="0"/>
              <a:t>. </a:t>
            </a:r>
            <a:endParaRPr lang="en-AU" dirty="0"/>
          </a:p>
          <a:p>
            <a:pPr lvl="0"/>
            <a:r>
              <a:rPr lang="en-US" dirty="0"/>
              <a:t>To enhance group cohesiveness and motivation, you can </a:t>
            </a:r>
            <a:r>
              <a:rPr lang="en-US" u="sng" dirty="0"/>
              <a:t>celebrate team successes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2915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Pay for Performance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compensation that pay employees on the basis of some performance measure.</a:t>
            </a:r>
            <a:r>
              <a:rPr lang="en-AU" dirty="0"/>
              <a:t> </a:t>
            </a:r>
            <a:endParaRPr lang="en-US" dirty="0"/>
          </a:p>
        </p:txBody>
      </p:sp>
      <p:pic>
        <p:nvPicPr>
          <p:cNvPr id="5" name="Picture 7" descr="figure09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42226" r="-42226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009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0765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578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Energy:</a:t>
            </a:r>
            <a:r>
              <a:rPr lang="en-US" dirty="0" smtClean="0"/>
              <a:t> </a:t>
            </a:r>
            <a:r>
              <a:rPr lang="en-US" u="sng" dirty="0"/>
              <a:t>measure of intensity</a:t>
            </a:r>
            <a:r>
              <a:rPr lang="en-US" dirty="0"/>
              <a:t>, </a:t>
            </a:r>
            <a:r>
              <a:rPr lang="en-US" u="sng" dirty="0"/>
              <a:t>drive</a:t>
            </a:r>
            <a:r>
              <a:rPr lang="en-US" dirty="0"/>
              <a:t> and </a:t>
            </a:r>
            <a:r>
              <a:rPr lang="en-US" u="sng" dirty="0"/>
              <a:t>vigor</a:t>
            </a:r>
            <a:r>
              <a:rPr lang="en-US" dirty="0"/>
              <a:t>. A motivated person puts forth effort and work hard</a:t>
            </a:r>
            <a:r>
              <a:rPr lang="en-US" dirty="0" smtClean="0"/>
              <a:t>.</a:t>
            </a:r>
            <a:endParaRPr lang="en-AU" dirty="0"/>
          </a:p>
          <a:p>
            <a:r>
              <a:rPr lang="en-US" b="1" dirty="0" smtClean="0"/>
              <a:t>Effort </a:t>
            </a:r>
            <a:r>
              <a:rPr lang="en-US" b="1" dirty="0"/>
              <a:t>that's directed </a:t>
            </a:r>
            <a:r>
              <a:rPr lang="en-US" dirty="0"/>
              <a:t>toward, and consistent with organizational goals is the kind of effort we want from employees</a:t>
            </a:r>
            <a:r>
              <a:rPr lang="en-US" dirty="0" smtClean="0"/>
              <a:t>.</a:t>
            </a:r>
            <a:endParaRPr lang="en-AU" dirty="0"/>
          </a:p>
          <a:p>
            <a:r>
              <a:rPr lang="en-US" dirty="0"/>
              <a:t>Motivation includes </a:t>
            </a:r>
            <a:r>
              <a:rPr lang="en-US" b="1" dirty="0"/>
              <a:t>a persistence dimension</a:t>
            </a:r>
            <a:r>
              <a:rPr lang="en-US" dirty="0"/>
              <a:t>. We want </a:t>
            </a:r>
            <a:r>
              <a:rPr lang="en-US" u="sng" dirty="0"/>
              <a:t>employees to persist </a:t>
            </a:r>
            <a:r>
              <a:rPr lang="en-US" dirty="0"/>
              <a:t>in putting forth effort to achieve those goals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process by which </a:t>
            </a:r>
            <a:r>
              <a:rPr lang="en-US" u="sng" dirty="0"/>
              <a:t>efforts</a:t>
            </a:r>
            <a:r>
              <a:rPr lang="en-US" dirty="0"/>
              <a:t> are </a:t>
            </a:r>
            <a:r>
              <a:rPr lang="en-US" u="sng" dirty="0"/>
              <a:t>energized, directed and sustained</a:t>
            </a:r>
            <a:r>
              <a:rPr lang="en-US" dirty="0"/>
              <a:t> toward </a:t>
            </a:r>
            <a:r>
              <a:rPr lang="en-US" u="sng" dirty="0"/>
              <a:t>attaining a </a:t>
            </a:r>
            <a:r>
              <a:rPr lang="en-US" u="sng" dirty="0" smtClean="0"/>
              <a:t>goal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55032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28013"/>
            <a:ext cx="6288374" cy="708762"/>
          </a:xfrm>
        </p:spPr>
        <p:txBody>
          <a:bodyPr/>
          <a:lstStyle/>
          <a:p>
            <a:r>
              <a:rPr lang="en-US" b="1" u="sng" dirty="0" smtClean="0"/>
              <a:t>Early Theories of Motivation 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2150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Maslow’s Hierarchy of Need Theory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Physiological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Social</a:t>
            </a:r>
          </a:p>
          <a:p>
            <a:r>
              <a:rPr lang="en-US" dirty="0"/>
              <a:t>Esteem</a:t>
            </a:r>
          </a:p>
          <a:p>
            <a:r>
              <a:rPr lang="en-US" dirty="0"/>
              <a:t>Self-actualization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people have five levels of needs that they seek to satisfy</a:t>
            </a:r>
          </a:p>
        </p:txBody>
      </p:sp>
    </p:spTree>
    <p:extLst>
      <p:ext uri="{BB962C8B-B14F-4D97-AF65-F5344CB8AC3E}">
        <p14:creationId xmlns="" xmlns:p14="http://schemas.microsoft.com/office/powerpoint/2010/main" val="399305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Maslow’s Hierarchy of Need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658" r="-96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62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Hertzberg’s Motivating Factors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u="sng" dirty="0"/>
              <a:t>Hygiene factors</a:t>
            </a:r>
            <a:r>
              <a:rPr lang="en-US" dirty="0"/>
              <a:t>: salary, technical supervision, company policies and administration, interpersonal relations and working conditions </a:t>
            </a:r>
            <a:endParaRPr lang="en-AU" dirty="0"/>
          </a:p>
          <a:p>
            <a:pPr marL="457200" lvl="0" indent="-457200">
              <a:buFont typeface="+mj-lt"/>
              <a:buAutoNum type="arabicPeriod"/>
            </a:pPr>
            <a:r>
              <a:rPr lang="en-US" b="1" u="sng" dirty="0"/>
              <a:t>Motivators</a:t>
            </a:r>
            <a:r>
              <a:rPr lang="en-US" b="1" dirty="0"/>
              <a:t>: </a:t>
            </a:r>
            <a:r>
              <a:rPr lang="en-US" dirty="0"/>
              <a:t>achievement, recognition, responsibility, advancement and the work itself.</a:t>
            </a:r>
            <a:endParaRPr lang="en-AU" dirty="0"/>
          </a:p>
          <a:p>
            <a:pPr lvl="0"/>
            <a:r>
              <a:rPr lang="en-US" dirty="0"/>
              <a:t>If hygiene factors are not taken care of, they will </a:t>
            </a:r>
            <a:r>
              <a:rPr lang="en-US" u="sng" dirty="0"/>
              <a:t>create dissatisfaction</a:t>
            </a:r>
            <a:r>
              <a:rPr lang="en-US" dirty="0"/>
              <a:t>.</a:t>
            </a:r>
            <a:endParaRPr lang="en-AU" dirty="0"/>
          </a:p>
          <a:p>
            <a:pPr lvl="0"/>
            <a:r>
              <a:rPr lang="en-US" dirty="0"/>
              <a:t>If hygiene factors are taken care of, there </a:t>
            </a:r>
            <a:r>
              <a:rPr lang="en-US" u="sng" dirty="0"/>
              <a:t>may be no dissatisfaction</a:t>
            </a:r>
            <a:r>
              <a:rPr lang="en-US" dirty="0"/>
              <a:t> but there may also be no satisfaction</a:t>
            </a:r>
            <a:endParaRPr lang="en-AU" dirty="0"/>
          </a:p>
          <a:p>
            <a:pPr lvl="0"/>
            <a:r>
              <a:rPr lang="en-US" dirty="0"/>
              <a:t>Only </a:t>
            </a:r>
            <a:r>
              <a:rPr lang="en-US" u="sng" dirty="0"/>
              <a:t>motivators lead to satisfaction</a:t>
            </a:r>
            <a:endParaRPr lang="en-AU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two factor theory of motivation holds that two sets of factors influence jobs satisfaction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74594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McGregor’s Theory X &amp; Theory Y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994" r="-499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1318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McClelland’s Need Theory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need for achievement (</a:t>
            </a:r>
            <a:r>
              <a:rPr lang="en-US" dirty="0" err="1"/>
              <a:t>nAch</a:t>
            </a:r>
            <a:r>
              <a:rPr lang="en-US" dirty="0"/>
              <a:t>)</a:t>
            </a:r>
            <a:endParaRPr lang="en-AU" dirty="0"/>
          </a:p>
          <a:p>
            <a:pPr lvl="1"/>
            <a:r>
              <a:rPr lang="en-US" dirty="0"/>
              <a:t>The drive to </a:t>
            </a:r>
            <a:r>
              <a:rPr lang="en-US" u="sng" dirty="0"/>
              <a:t>succeed and excel</a:t>
            </a:r>
            <a:r>
              <a:rPr lang="en-US" dirty="0"/>
              <a:t> in relation to a </a:t>
            </a:r>
            <a:r>
              <a:rPr lang="en-US" u="sng" dirty="0"/>
              <a:t>set of </a:t>
            </a:r>
            <a:r>
              <a:rPr lang="en-US" u="sng" dirty="0" smtClean="0"/>
              <a:t>standards</a:t>
            </a:r>
            <a:endParaRPr lang="en-AU" u="sng" dirty="0"/>
          </a:p>
          <a:p>
            <a:pPr lvl="0"/>
            <a:r>
              <a:rPr lang="en-US" dirty="0"/>
              <a:t>The need for power (</a:t>
            </a:r>
            <a:r>
              <a:rPr lang="en-US" dirty="0" err="1"/>
              <a:t>nPow</a:t>
            </a:r>
            <a:r>
              <a:rPr lang="en-US" dirty="0"/>
              <a:t>)</a:t>
            </a:r>
            <a:endParaRPr lang="en-AU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need to make others behave </a:t>
            </a:r>
            <a:r>
              <a:rPr lang="en-US" dirty="0"/>
              <a:t>in a way that they would not have behaved otherwise</a:t>
            </a:r>
            <a:endParaRPr lang="en-AU" dirty="0"/>
          </a:p>
          <a:p>
            <a:pPr lvl="0"/>
            <a:r>
              <a:rPr lang="en-US" dirty="0"/>
              <a:t>The need for affiliation (</a:t>
            </a:r>
            <a:r>
              <a:rPr lang="en-US" dirty="0" err="1"/>
              <a:t>nAff</a:t>
            </a:r>
            <a:r>
              <a:rPr lang="en-US" dirty="0"/>
              <a:t>)</a:t>
            </a:r>
            <a:endParaRPr lang="en-AU" dirty="0"/>
          </a:p>
          <a:p>
            <a:pPr lvl="1"/>
            <a:r>
              <a:rPr lang="en-US" dirty="0"/>
              <a:t>The desire for </a:t>
            </a:r>
            <a:r>
              <a:rPr lang="en-US" u="sng" dirty="0"/>
              <a:t>friendly and close interpersonal </a:t>
            </a:r>
            <a:r>
              <a:rPr lang="en-US" dirty="0"/>
              <a:t>relationships. 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u="sng" dirty="0"/>
              <a:t>three acquired needs </a:t>
            </a:r>
            <a:r>
              <a:rPr lang="en-US" dirty="0"/>
              <a:t>that are major motives in work.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607939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98</TotalTime>
  <Words>1056</Words>
  <Application>Microsoft Macintosh PowerPoint</Application>
  <PresentationFormat>On-screen Show (4:3)</PresentationFormat>
  <Paragraphs>99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Advantage</vt:lpstr>
      <vt:lpstr>MGT 210: PRINCIPLES OF MANAGEMENT  CHAPTER 16: MOTIVATION </vt:lpstr>
      <vt:lpstr>Motivation </vt:lpstr>
      <vt:lpstr>Motivation </vt:lpstr>
      <vt:lpstr>Early Theories of Motivation </vt:lpstr>
      <vt:lpstr>Maslow’s Hierarchy of Need Theory</vt:lpstr>
      <vt:lpstr>Maslow’s Hierarchy of Need Theory</vt:lpstr>
      <vt:lpstr>Hertzberg’s Motivating Factors</vt:lpstr>
      <vt:lpstr>McGregor’s Theory X &amp; Theory Y</vt:lpstr>
      <vt:lpstr>McClelland’s Need Theory</vt:lpstr>
      <vt:lpstr>Contemporary Theories of Motivation</vt:lpstr>
      <vt:lpstr>Goal Setting Theory &amp; Management</vt:lpstr>
      <vt:lpstr>Goal Setting Theory &amp; Management</vt:lpstr>
      <vt:lpstr>Reinforcement Theory </vt:lpstr>
      <vt:lpstr>Designing Motivating Jobs </vt:lpstr>
      <vt:lpstr>Job Characteristics Model</vt:lpstr>
      <vt:lpstr>Job Characteristics Model</vt:lpstr>
      <vt:lpstr>Equity Theory </vt:lpstr>
      <vt:lpstr>Equity Theory</vt:lpstr>
      <vt:lpstr>Expectancy Theory </vt:lpstr>
      <vt:lpstr>Expectancy Theory </vt:lpstr>
      <vt:lpstr>Designing Appropriate Reward Programs</vt:lpstr>
      <vt:lpstr>Open Book Management </vt:lpstr>
      <vt:lpstr>Employee Recognition Programs</vt:lpstr>
      <vt:lpstr>Employee Recognition Program</vt:lpstr>
      <vt:lpstr>Pay for Performance 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Biswas</dc:creator>
  <cp:lastModifiedBy>Syed Akib Hossain</cp:lastModifiedBy>
  <cp:revision>23</cp:revision>
  <dcterms:created xsi:type="dcterms:W3CDTF">2014-11-07T00:09:16Z</dcterms:created>
  <dcterms:modified xsi:type="dcterms:W3CDTF">2014-12-02T08:37:24Z</dcterms:modified>
</cp:coreProperties>
</file>