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24066-6311-E04B-A45F-0C6C65FDAF8C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96FDB-297C-C044-8717-B68CC898C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79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6FDB-297C-C044-8717-B68CC898CF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4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6FDB-297C-C044-8717-B68CC898CF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6FDB-297C-C044-8717-B68CC898CF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676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6FDB-297C-C044-8717-B68CC898CF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22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293" y="5678446"/>
            <a:ext cx="8501409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MGT 210</a:t>
            </a:r>
            <a:br>
              <a:rPr lang="en-US" dirty="0" smtClean="0"/>
            </a:br>
            <a:r>
              <a:rPr lang="en-US" dirty="0" smtClean="0"/>
              <a:t>Chapter 18: Controlling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974"/>
          <a:stretch/>
        </p:blipFill>
        <p:spPr>
          <a:xfrm>
            <a:off x="-1" y="-1"/>
            <a:ext cx="8944703" cy="5562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24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Controlling for Organizational Performance</a:t>
            </a: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254458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Organizational Performance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managers must know </a:t>
            </a:r>
            <a:r>
              <a:rPr lang="en-US" u="sng" dirty="0"/>
              <a:t>which measures </a:t>
            </a:r>
            <a:r>
              <a:rPr lang="en-US" u="sng" dirty="0" smtClean="0"/>
              <a:t>will help </a:t>
            </a:r>
            <a:r>
              <a:rPr lang="en-US" dirty="0" smtClean="0"/>
              <a:t>them with </a:t>
            </a:r>
            <a:r>
              <a:rPr lang="en-US" dirty="0"/>
              <a:t>the  </a:t>
            </a:r>
            <a:r>
              <a:rPr lang="en-US" u="sng" dirty="0"/>
              <a:t>information</a:t>
            </a:r>
            <a:r>
              <a:rPr lang="en-US" dirty="0"/>
              <a:t> they need about organizational performance. </a:t>
            </a:r>
            <a:endParaRPr lang="en-US" dirty="0" smtClean="0"/>
          </a:p>
          <a:p>
            <a:r>
              <a:rPr lang="en-US" dirty="0" smtClean="0"/>
              <a:t>Commonly </a:t>
            </a:r>
            <a:r>
              <a:rPr lang="en-US" dirty="0"/>
              <a:t>used ones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organizational </a:t>
            </a:r>
            <a:r>
              <a:rPr lang="en-US" dirty="0" smtClean="0"/>
              <a:t>productivity</a:t>
            </a:r>
          </a:p>
          <a:p>
            <a:pPr lvl="1"/>
            <a:r>
              <a:rPr lang="en-US" dirty="0" smtClean="0"/>
              <a:t>organizational </a:t>
            </a:r>
            <a:r>
              <a:rPr lang="en-US" dirty="0"/>
              <a:t>effectiveness </a:t>
            </a:r>
          </a:p>
          <a:p>
            <a:pPr lvl="1"/>
            <a:r>
              <a:rPr lang="en-US" dirty="0" smtClean="0"/>
              <a:t>industry </a:t>
            </a:r>
            <a:r>
              <a:rPr lang="en-US" dirty="0"/>
              <a:t>rankings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accumulated results </a:t>
            </a:r>
            <a:r>
              <a:rPr lang="en-US" dirty="0"/>
              <a:t>of all the organizational </a:t>
            </a:r>
            <a:r>
              <a:rPr lang="en-US" dirty="0" smtClean="0"/>
              <a:t>activities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6940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Measures of Organizational Performance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4480582" cy="25398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u="sng" dirty="0"/>
              <a:t>Organizational effectiveness</a:t>
            </a:r>
            <a:endParaRPr lang="en-AU" dirty="0"/>
          </a:p>
          <a:p>
            <a:pPr marL="0" indent="0">
              <a:buNone/>
            </a:pPr>
            <a:r>
              <a:rPr lang="en-US" b="1" dirty="0" smtClean="0"/>
              <a:t>Organizational </a:t>
            </a:r>
            <a:r>
              <a:rPr lang="en-US" b="1" dirty="0"/>
              <a:t>effectiveness </a:t>
            </a:r>
            <a:r>
              <a:rPr lang="en-US" dirty="0"/>
              <a:t> is a measure of how </a:t>
            </a:r>
            <a:r>
              <a:rPr lang="en-US" u="sng" dirty="0"/>
              <a:t>appropriate organizational goals</a:t>
            </a:r>
            <a:r>
              <a:rPr lang="en-US" dirty="0"/>
              <a:t> are and how well those </a:t>
            </a:r>
            <a:r>
              <a:rPr lang="en-US" u="sng" dirty="0"/>
              <a:t>goals are being met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That is </a:t>
            </a:r>
            <a:r>
              <a:rPr lang="en-US" dirty="0"/>
              <a:t>what </a:t>
            </a:r>
            <a:r>
              <a:rPr lang="en-US" u="sng" dirty="0"/>
              <a:t>guides managerial decision</a:t>
            </a:r>
            <a:r>
              <a:rPr lang="en-US" dirty="0"/>
              <a:t>s in </a:t>
            </a:r>
            <a:r>
              <a:rPr lang="en-US" u="sng" dirty="0"/>
              <a:t>designing strategies and work activities </a:t>
            </a:r>
            <a:r>
              <a:rPr lang="en-US" dirty="0"/>
              <a:t>in coordinating the work of employees.</a:t>
            </a:r>
            <a:endParaRPr lang="en-AU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u="sng" dirty="0"/>
              <a:t>Organizational </a:t>
            </a:r>
            <a:r>
              <a:rPr lang="en-US" u="sng" dirty="0" smtClean="0"/>
              <a:t>productivity</a:t>
            </a:r>
            <a:endParaRPr lang="en-AU" dirty="0"/>
          </a:p>
          <a:p>
            <a:r>
              <a:rPr lang="en-US" b="1" dirty="0" smtClean="0"/>
              <a:t>Productivity </a:t>
            </a:r>
            <a:r>
              <a:rPr lang="en-US" dirty="0"/>
              <a:t>is the </a:t>
            </a:r>
            <a:r>
              <a:rPr lang="en-US" u="sng" dirty="0"/>
              <a:t>amount of G&amp;S produced </a:t>
            </a:r>
            <a:r>
              <a:rPr lang="en-US" dirty="0"/>
              <a:t>divided by the </a:t>
            </a:r>
            <a:r>
              <a:rPr lang="en-US" u="sng" dirty="0"/>
              <a:t>inputs needed </a:t>
            </a:r>
            <a:r>
              <a:rPr lang="en-US" dirty="0"/>
              <a:t>to generate that output. </a:t>
            </a:r>
            <a:endParaRPr lang="en-US" dirty="0" smtClean="0"/>
          </a:p>
          <a:p>
            <a:r>
              <a:rPr lang="en-US" dirty="0" smtClean="0"/>
              <a:t>Organizations </a:t>
            </a:r>
            <a:r>
              <a:rPr lang="en-US" dirty="0"/>
              <a:t>and </a:t>
            </a:r>
            <a:r>
              <a:rPr lang="en-US" dirty="0" smtClean="0"/>
              <a:t>individuals want to </a:t>
            </a:r>
            <a:r>
              <a:rPr lang="en-US" u="sng" dirty="0"/>
              <a:t>produce the most </a:t>
            </a:r>
            <a:r>
              <a:rPr lang="en-US" dirty="0"/>
              <a:t>goods and services </a:t>
            </a:r>
            <a:r>
              <a:rPr lang="en-US" u="sng" dirty="0"/>
              <a:t>using the least amount </a:t>
            </a:r>
            <a:r>
              <a:rPr lang="en-US" dirty="0"/>
              <a:t>of inputs. </a:t>
            </a:r>
            <a:endParaRPr lang="en-US" dirty="0" smtClean="0"/>
          </a:p>
          <a:p>
            <a:r>
              <a:rPr lang="en-US" u="sng" dirty="0" smtClean="0"/>
              <a:t>Output</a:t>
            </a:r>
            <a:r>
              <a:rPr lang="en-US" dirty="0" smtClean="0"/>
              <a:t> </a:t>
            </a:r>
            <a:r>
              <a:rPr lang="en-US" dirty="0"/>
              <a:t>is measured by the </a:t>
            </a:r>
            <a:r>
              <a:rPr lang="en-US" u="sng" dirty="0"/>
              <a:t>sales revenue</a:t>
            </a:r>
            <a:r>
              <a:rPr lang="en-US" dirty="0"/>
              <a:t> an organization receives when goods are sold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selling price x number sold). </a:t>
            </a:r>
            <a:endParaRPr lang="en-US" dirty="0" smtClean="0"/>
          </a:p>
          <a:p>
            <a:r>
              <a:rPr lang="en-US" u="sng" dirty="0" smtClean="0"/>
              <a:t>Input</a:t>
            </a:r>
            <a:r>
              <a:rPr lang="en-US" dirty="0" smtClean="0"/>
              <a:t> </a:t>
            </a:r>
            <a:r>
              <a:rPr lang="en-US" dirty="0"/>
              <a:t>is measured by </a:t>
            </a:r>
            <a:r>
              <a:rPr lang="en-US" u="sng" dirty="0"/>
              <a:t>the costs of acquiring and transforming resources </a:t>
            </a:r>
            <a:r>
              <a:rPr lang="en-US" dirty="0"/>
              <a:t>into outputs.</a:t>
            </a:r>
            <a:endParaRPr lang="en-AU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410075" y="4710063"/>
            <a:ext cx="4480582" cy="19659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u="sng" dirty="0"/>
              <a:t>Industry &amp; company ranking</a:t>
            </a:r>
            <a:endParaRPr lang="en-AU" dirty="0"/>
          </a:p>
          <a:p>
            <a:pPr marL="0" indent="0">
              <a:buNone/>
            </a:pPr>
            <a:r>
              <a:rPr lang="en-US" u="sng" dirty="0" smtClean="0"/>
              <a:t>Rankings</a:t>
            </a:r>
            <a:r>
              <a:rPr lang="en-US" dirty="0" smtClean="0"/>
              <a:t> </a:t>
            </a:r>
            <a:r>
              <a:rPr lang="en-US" dirty="0"/>
              <a:t>are popular way for managers to </a:t>
            </a:r>
            <a:r>
              <a:rPr lang="en-US" u="sng" dirty="0"/>
              <a:t>measure their organization’s performance</a:t>
            </a:r>
            <a:r>
              <a:rPr lang="en-US" dirty="0"/>
              <a:t>. 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501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Tools for Measuring Organizational Performance</a:t>
            </a: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141863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Feedforward</a:t>
            </a:r>
            <a:r>
              <a:rPr lang="en-US" u="sng" dirty="0" smtClean="0"/>
              <a:t> – Concurrent – Feedback (FCF) Control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73110"/>
            <a:ext cx="8349193" cy="4684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</a:t>
            </a:r>
            <a:r>
              <a:rPr lang="en-US" b="1" dirty="0" smtClean="0"/>
              <a:t>Feedfroward Control</a:t>
            </a:r>
          </a:p>
          <a:p>
            <a:pPr marL="0" indent="0">
              <a:buNone/>
            </a:pPr>
            <a:r>
              <a:rPr lang="en-US" u="sng" dirty="0" smtClean="0"/>
              <a:t>Taking </a:t>
            </a:r>
            <a:r>
              <a:rPr lang="en-US" u="sng" dirty="0"/>
              <a:t>managerial action</a:t>
            </a:r>
            <a:r>
              <a:rPr lang="en-US" dirty="0"/>
              <a:t> before a </a:t>
            </a:r>
            <a:r>
              <a:rPr lang="en-US" u="sng" dirty="0"/>
              <a:t>problem occurs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AU" dirty="0" smtClean="0"/>
              <a:t>Helps to </a:t>
            </a:r>
            <a:r>
              <a:rPr lang="en-AU" u="sng" dirty="0" smtClean="0"/>
              <a:t>prevent problems </a:t>
            </a:r>
            <a:r>
              <a:rPr lang="en-AU" dirty="0" smtClean="0"/>
              <a:t>before </a:t>
            </a:r>
            <a:r>
              <a:rPr lang="en-AU" u="sng" dirty="0" smtClean="0"/>
              <a:t>they happen</a:t>
            </a:r>
          </a:p>
          <a:p>
            <a:pPr marL="0" indent="0">
              <a:buNone/>
            </a:pPr>
            <a:r>
              <a:rPr lang="en-AU" dirty="0" smtClean="0"/>
              <a:t>2. </a:t>
            </a:r>
            <a:r>
              <a:rPr lang="en-AU" b="1" dirty="0" smtClean="0"/>
              <a:t>Concurrent Control</a:t>
            </a:r>
          </a:p>
          <a:p>
            <a:pPr marL="0" indent="0">
              <a:buNone/>
            </a:pPr>
            <a:r>
              <a:rPr lang="en-AU" u="sng" dirty="0" smtClean="0"/>
              <a:t>Taking action</a:t>
            </a:r>
            <a:r>
              <a:rPr lang="en-AU" dirty="0" smtClean="0"/>
              <a:t> while work activity is in </a:t>
            </a:r>
            <a:r>
              <a:rPr lang="en-AU" u="sng" dirty="0" smtClean="0"/>
              <a:t>progress</a:t>
            </a:r>
          </a:p>
          <a:p>
            <a:r>
              <a:rPr lang="en-AU" dirty="0" smtClean="0"/>
              <a:t>Direct Supervision or management by walking around</a:t>
            </a:r>
          </a:p>
          <a:p>
            <a:pPr marL="0" indent="0">
              <a:buNone/>
            </a:pPr>
            <a:r>
              <a:rPr lang="en-AU" dirty="0" smtClean="0"/>
              <a:t>3. </a:t>
            </a:r>
            <a:r>
              <a:rPr lang="en-AU" b="1" dirty="0" smtClean="0"/>
              <a:t>Feedback Control</a:t>
            </a:r>
            <a:endParaRPr lang="en-AU" dirty="0" smtClean="0"/>
          </a:p>
          <a:p>
            <a:pPr marL="0" indent="0">
              <a:buNone/>
            </a:pPr>
            <a:r>
              <a:rPr lang="en-AU" u="sng" dirty="0" smtClean="0"/>
              <a:t>Taking action</a:t>
            </a:r>
            <a:r>
              <a:rPr lang="en-AU" dirty="0" smtClean="0"/>
              <a:t> after the </a:t>
            </a:r>
            <a:r>
              <a:rPr lang="en-AU" u="sng" dirty="0" smtClean="0"/>
              <a:t>activity is done</a:t>
            </a:r>
          </a:p>
          <a:p>
            <a:r>
              <a:rPr lang="en-AU" u="sng" dirty="0" smtClean="0"/>
              <a:t>Provide meaningful information </a:t>
            </a:r>
            <a:r>
              <a:rPr lang="en-AU" dirty="0" smtClean="0"/>
              <a:t>about plan effectiveness</a:t>
            </a:r>
          </a:p>
          <a:p>
            <a:r>
              <a:rPr lang="en-AU" dirty="0" smtClean="0"/>
              <a:t>Can </a:t>
            </a:r>
            <a:r>
              <a:rPr lang="en-AU" u="sng" dirty="0" smtClean="0"/>
              <a:t>enhance motivation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Managers can </a:t>
            </a:r>
            <a:r>
              <a:rPr lang="en-US" sz="2000" u="sng" dirty="0"/>
              <a:t>implement control </a:t>
            </a:r>
            <a:r>
              <a:rPr lang="en-US" sz="2000" dirty="0"/>
              <a:t>before an activity begins, during the time the activity is going and after the activity has been completed. </a:t>
            </a:r>
            <a:endParaRPr lang="en-AU" sz="2000" dirty="0"/>
          </a:p>
        </p:txBody>
      </p:sp>
    </p:spTree>
    <p:extLst>
      <p:ext uri="{BB962C8B-B14F-4D97-AF65-F5344CB8AC3E}">
        <p14:creationId xmlns="" xmlns:p14="http://schemas.microsoft.com/office/powerpoint/2010/main" val="15148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Financial Controls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Budgets are </a:t>
            </a:r>
            <a:r>
              <a:rPr lang="en-US" u="sng" dirty="0" smtClean="0"/>
              <a:t>planning tools</a:t>
            </a:r>
          </a:p>
          <a:p>
            <a:pPr lvl="1"/>
            <a:r>
              <a:rPr lang="en-US" dirty="0" smtClean="0"/>
              <a:t>A budget indicate </a:t>
            </a:r>
            <a:r>
              <a:rPr lang="en-US" u="sng" dirty="0" smtClean="0"/>
              <a:t>which work activities </a:t>
            </a:r>
            <a:r>
              <a:rPr lang="en-US" dirty="0" smtClean="0"/>
              <a:t>are important </a:t>
            </a:r>
          </a:p>
          <a:p>
            <a:pPr lvl="1"/>
            <a:r>
              <a:rPr lang="en-US" u="sng" dirty="0" smtClean="0"/>
              <a:t>What &amp; How much resources </a:t>
            </a:r>
            <a:r>
              <a:rPr lang="en-US" dirty="0" smtClean="0"/>
              <a:t>would be allocated</a:t>
            </a:r>
          </a:p>
          <a:p>
            <a:pPr lvl="1"/>
            <a:endParaRPr lang="en-US" dirty="0"/>
          </a:p>
          <a:p>
            <a:r>
              <a:rPr lang="en-US" dirty="0" smtClean="0"/>
              <a:t>Budgets are used for </a:t>
            </a:r>
            <a:r>
              <a:rPr lang="en-US" u="sng" dirty="0" smtClean="0"/>
              <a:t>controlling</a:t>
            </a:r>
            <a:endParaRPr lang="en-US" dirty="0" smtClean="0"/>
          </a:p>
          <a:p>
            <a:pPr lvl="1"/>
            <a:r>
              <a:rPr lang="en-US" dirty="0" smtClean="0"/>
              <a:t>Provides </a:t>
            </a:r>
            <a:r>
              <a:rPr lang="en-US" u="sng" dirty="0" smtClean="0"/>
              <a:t>quantitative standards</a:t>
            </a:r>
            <a:r>
              <a:rPr lang="en-US" dirty="0" smtClean="0"/>
              <a:t> to </a:t>
            </a:r>
            <a:r>
              <a:rPr lang="en-US" u="sng" dirty="0" smtClean="0"/>
              <a:t>measure against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Managers might use traditional financial measures such as ratio analysis and budget analysis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61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Balance Scorecard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4468593" cy="41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Evaluate the company’s performance from four perspectives: </a:t>
            </a:r>
          </a:p>
          <a:p>
            <a:r>
              <a:rPr lang="en-US" dirty="0" smtClean="0"/>
              <a:t>Financial</a:t>
            </a:r>
          </a:p>
          <a:p>
            <a:r>
              <a:rPr lang="en-US" dirty="0" smtClean="0"/>
              <a:t>Customer</a:t>
            </a:r>
          </a:p>
          <a:p>
            <a:r>
              <a:rPr lang="en-US" dirty="0" smtClean="0"/>
              <a:t>Internal processes</a:t>
            </a:r>
          </a:p>
          <a:p>
            <a:r>
              <a:rPr lang="en-US" dirty="0" smtClean="0"/>
              <a:t>People/innovation/growth</a:t>
            </a:r>
            <a:endParaRPr lang="en-US" dirty="0"/>
          </a:p>
          <a:p>
            <a:r>
              <a:rPr lang="en-US" dirty="0"/>
              <a:t>Managers will focus on areas that drive their organization’s success and use scorecards that reflect those strategies.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465" b="-26465"/>
          <a:stretch>
            <a:fillRect/>
          </a:stretch>
        </p:blipFill>
        <p:spPr>
          <a:xfrm>
            <a:off x="5175250" y="1985963"/>
            <a:ext cx="3657600" cy="4140200"/>
          </a:xfrm>
        </p:spPr>
      </p:pic>
    </p:spTree>
    <p:extLst>
      <p:ext uri="{BB962C8B-B14F-4D97-AF65-F5344CB8AC3E}">
        <p14:creationId xmlns="" xmlns:p14="http://schemas.microsoft.com/office/powerpoint/2010/main" val="10652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Information Controls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1165" y="2079978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Information Used in Controlling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Manager need the </a:t>
            </a:r>
            <a:r>
              <a:rPr lang="en-US" u="sng" dirty="0"/>
              <a:t>right information </a:t>
            </a:r>
            <a:r>
              <a:rPr lang="en-US" dirty="0"/>
              <a:t>at the right time in the </a:t>
            </a:r>
            <a:r>
              <a:rPr lang="en-US" u="sng" dirty="0"/>
              <a:t>right amount</a:t>
            </a:r>
            <a:r>
              <a:rPr lang="en-US" dirty="0"/>
              <a:t> to </a:t>
            </a:r>
            <a:r>
              <a:rPr lang="en-US" u="sng" dirty="0"/>
              <a:t>monitor and measure</a:t>
            </a:r>
            <a:r>
              <a:rPr lang="en-US" dirty="0"/>
              <a:t> organizational activities and performance. </a:t>
            </a:r>
            <a:endParaRPr lang="en-AU" dirty="0"/>
          </a:p>
          <a:p>
            <a:pPr marL="0" indent="0">
              <a:buNone/>
            </a:pPr>
            <a:r>
              <a:rPr lang="en-AU" b="1" dirty="0" smtClean="0"/>
              <a:t>C</a:t>
            </a:r>
            <a:r>
              <a:rPr lang="en-US" b="1" dirty="0" err="1" smtClean="0"/>
              <a:t>ontrolling</a:t>
            </a:r>
            <a:r>
              <a:rPr lang="en-US" b="1" dirty="0" smtClean="0"/>
              <a:t> Information </a:t>
            </a:r>
          </a:p>
          <a:p>
            <a:pPr marL="0" indent="0">
              <a:buNone/>
            </a:pPr>
            <a:r>
              <a:rPr lang="en-US" dirty="0" smtClean="0"/>
              <a:t>Managers </a:t>
            </a:r>
            <a:r>
              <a:rPr lang="en-US" dirty="0"/>
              <a:t>must have </a:t>
            </a:r>
            <a:r>
              <a:rPr lang="en-US" u="sng" dirty="0"/>
              <a:t>comprehensive and secure control </a:t>
            </a:r>
            <a:r>
              <a:rPr lang="en-US" dirty="0"/>
              <a:t>in place to protect that information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	Managers deal with information controls in two ways: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0380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Benchmarking of Best Practices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48089"/>
            <a:ext cx="7556313" cy="4144963"/>
          </a:xfrm>
        </p:spPr>
        <p:txBody>
          <a:bodyPr/>
          <a:lstStyle/>
          <a:p>
            <a:r>
              <a:rPr lang="en-US" dirty="0"/>
              <a:t>Benchmarking should </a:t>
            </a:r>
            <a:r>
              <a:rPr lang="en-US" u="sng" dirty="0"/>
              <a:t>identify </a:t>
            </a:r>
            <a:r>
              <a:rPr lang="en-US" u="sng" dirty="0" smtClean="0"/>
              <a:t>the </a:t>
            </a:r>
            <a:r>
              <a:rPr lang="en-US" u="sng" dirty="0"/>
              <a:t>standards </a:t>
            </a:r>
            <a:r>
              <a:rPr lang="en-US" dirty="0"/>
              <a:t>of excellence against which </a:t>
            </a:r>
            <a:r>
              <a:rPr lang="en-US" u="sng" dirty="0"/>
              <a:t>to measure and compare</a:t>
            </a:r>
            <a:r>
              <a:rPr lang="en-US" u="sng" dirty="0" smtClean="0"/>
              <a:t>.</a:t>
            </a:r>
          </a:p>
          <a:p>
            <a:r>
              <a:rPr lang="en-US" dirty="0" smtClean="0"/>
              <a:t>Benchmarking </a:t>
            </a:r>
            <a:r>
              <a:rPr lang="en-US" dirty="0"/>
              <a:t>can be used to </a:t>
            </a:r>
            <a:r>
              <a:rPr lang="en-US" u="sng" dirty="0"/>
              <a:t>identify specific performance </a:t>
            </a:r>
            <a:r>
              <a:rPr lang="en-US" dirty="0"/>
              <a:t>gaps and potential </a:t>
            </a:r>
            <a:r>
              <a:rPr lang="en-US" u="sng" dirty="0"/>
              <a:t>areas of improvement. </a:t>
            </a:r>
            <a:endParaRPr lang="en-AU" u="sng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Benchmarking is the </a:t>
            </a:r>
            <a:r>
              <a:rPr lang="en-US" sz="2200" u="sng" dirty="0"/>
              <a:t>search</a:t>
            </a:r>
            <a:r>
              <a:rPr lang="en-US" sz="2200" dirty="0"/>
              <a:t> for the </a:t>
            </a:r>
            <a:r>
              <a:rPr lang="en-US" sz="2200" u="sng" dirty="0"/>
              <a:t>best practices</a:t>
            </a:r>
            <a:r>
              <a:rPr lang="en-US" sz="2200" dirty="0"/>
              <a:t> among competitors or non-competitors that </a:t>
            </a:r>
            <a:r>
              <a:rPr lang="en-US" sz="2200" u="sng" dirty="0"/>
              <a:t>lead to their superiors performance</a:t>
            </a:r>
            <a:r>
              <a:rPr lang="en-AU" sz="2200" u="sng" dirty="0"/>
              <a:t> </a:t>
            </a:r>
            <a:endParaRPr lang="en-US" sz="2200" u="sng" dirty="0"/>
          </a:p>
        </p:txBody>
      </p:sp>
    </p:spTree>
    <p:extLst>
      <p:ext uri="{BB962C8B-B14F-4D97-AF65-F5344CB8AC3E}">
        <p14:creationId xmlns="" xmlns:p14="http://schemas.microsoft.com/office/powerpoint/2010/main" val="351019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Contemporary Issues in Control</a:t>
            </a: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181464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Controlling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568" r="-115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process of </a:t>
            </a:r>
            <a:r>
              <a:rPr lang="en-US" u="sng" dirty="0" smtClean="0"/>
              <a:t>monitoring, comparing and correcting work performance 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8497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Adjusting for Cross-Cultural Differences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 becomes an issue</a:t>
            </a:r>
          </a:p>
          <a:p>
            <a:pPr lvl="1"/>
            <a:r>
              <a:rPr lang="en-US" dirty="0" smtClean="0"/>
              <a:t>Have to rely on formal reports</a:t>
            </a:r>
          </a:p>
          <a:p>
            <a:pPr lvl="1"/>
            <a:endParaRPr lang="en-US" dirty="0"/>
          </a:p>
          <a:p>
            <a:r>
              <a:rPr lang="en-US" dirty="0" smtClean="0"/>
              <a:t>Laws &amp; regulations</a:t>
            </a:r>
          </a:p>
          <a:p>
            <a:endParaRPr lang="en-US" dirty="0"/>
          </a:p>
          <a:p>
            <a:r>
              <a:rPr lang="en-US" dirty="0" smtClean="0"/>
              <a:t>Comparability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differences are primarily in the </a:t>
            </a:r>
            <a:r>
              <a:rPr lang="en-US" u="sng" dirty="0"/>
              <a:t>measurement and corrective actions</a:t>
            </a:r>
            <a:r>
              <a:rPr lang="en-US" dirty="0"/>
              <a:t> steps of the control process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54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Workplace Privacy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Managers monitor employee email and computer usage is that they don't want to risk being sued for creating a hostile workplace environment </a:t>
            </a:r>
            <a:endParaRPr lang="en-US" dirty="0" smtClean="0"/>
          </a:p>
          <a:p>
            <a:r>
              <a:rPr lang="en-US" dirty="0"/>
              <a:t>Concerns about racial or sexual harassment</a:t>
            </a:r>
            <a:r>
              <a:rPr lang="en-AU" dirty="0"/>
              <a:t> </a:t>
            </a:r>
            <a:endParaRPr lang="en-AU" dirty="0" smtClean="0"/>
          </a:p>
          <a:p>
            <a:r>
              <a:rPr lang="en-AU" dirty="0"/>
              <a:t>M</a:t>
            </a:r>
            <a:r>
              <a:rPr lang="en-US" dirty="0" err="1" smtClean="0"/>
              <a:t>anagers</a:t>
            </a:r>
            <a:r>
              <a:rPr lang="en-US" dirty="0" smtClean="0"/>
              <a:t> </a:t>
            </a:r>
            <a:r>
              <a:rPr lang="en-US" dirty="0"/>
              <a:t>want to ensure that company secrets are not being leaked</a:t>
            </a:r>
            <a:r>
              <a:rPr lang="en-AU" dirty="0"/>
              <a:t> </a:t>
            </a:r>
            <a:endParaRPr lang="en-AU" dirty="0" smtClean="0"/>
          </a:p>
          <a:p>
            <a:r>
              <a:rPr lang="en-AU" dirty="0" smtClean="0"/>
              <a:t>E</a:t>
            </a:r>
            <a:r>
              <a:rPr lang="en-US" dirty="0" err="1" smtClean="0"/>
              <a:t>mployee</a:t>
            </a:r>
            <a:r>
              <a:rPr lang="en-US" dirty="0" smtClean="0"/>
              <a:t> </a:t>
            </a:r>
            <a:r>
              <a:rPr lang="en-US" dirty="0" smtClean="0"/>
              <a:t>theft</a:t>
            </a:r>
          </a:p>
          <a:p>
            <a:pPr lvl="1"/>
            <a:r>
              <a:rPr lang="en-GB" dirty="0" smtClean="0"/>
              <a:t>any unauthorized taking of company property </a:t>
            </a:r>
            <a:r>
              <a:rPr lang="en-GB" dirty="0" smtClean="0"/>
              <a:t>by employees </a:t>
            </a:r>
            <a:r>
              <a:rPr lang="en-GB" dirty="0" smtClean="0"/>
              <a:t>for their personal use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87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Workplace Violence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767" r="-1076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877153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Customer Interaction</a:t>
            </a:r>
            <a:endParaRPr lang="en-US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0725" r="-1072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 is no better area to see the link between planning and controlling than in customer service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1806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Corporate Governance </a:t>
            </a:r>
            <a:endParaRPr lang="en-AU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3139" b="-2313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202536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97" y="183445"/>
            <a:ext cx="5672667" cy="635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541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Importance of Controlling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74" y="2420238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importance of control functions can be seen in three specific areas</a:t>
            </a:r>
            <a:r>
              <a:rPr lang="en-US" dirty="0" smtClean="0"/>
              <a:t>:</a:t>
            </a:r>
            <a:endParaRPr lang="en-AU" dirty="0"/>
          </a:p>
          <a:p>
            <a:pPr lvl="0"/>
            <a:r>
              <a:rPr lang="en-US" dirty="0"/>
              <a:t>Planning</a:t>
            </a:r>
            <a:endParaRPr lang="en-AU" dirty="0"/>
          </a:p>
          <a:p>
            <a:pPr lvl="0"/>
            <a:r>
              <a:rPr lang="en-US" dirty="0"/>
              <a:t>Empowering employees</a:t>
            </a:r>
            <a:endParaRPr lang="en-AU" dirty="0"/>
          </a:p>
          <a:p>
            <a:pPr lvl="0"/>
            <a:r>
              <a:rPr lang="en-US" dirty="0"/>
              <a:t>Protecting the workplace</a:t>
            </a: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Control is important because it is the </a:t>
            </a:r>
            <a:r>
              <a:rPr lang="en-US" sz="2200" u="sng" dirty="0"/>
              <a:t>only way </a:t>
            </a:r>
            <a:r>
              <a:rPr lang="en-US" sz="2200" dirty="0"/>
              <a:t>that managers know whether </a:t>
            </a:r>
            <a:r>
              <a:rPr lang="en-US" sz="2200" u="sng" dirty="0"/>
              <a:t>organizational goals are being met</a:t>
            </a:r>
            <a:r>
              <a:rPr lang="en-US" sz="2200" dirty="0"/>
              <a:t>  and </a:t>
            </a:r>
            <a:r>
              <a:rPr lang="en-US" sz="2200" u="sng" dirty="0"/>
              <a:t>if not the reasons why</a:t>
            </a:r>
            <a:r>
              <a:rPr lang="en-AU" sz="2200" u="sng" dirty="0"/>
              <a:t> </a:t>
            </a:r>
            <a:endParaRPr lang="en-US" sz="2200" u="sng" dirty="0"/>
          </a:p>
        </p:txBody>
      </p:sp>
    </p:spTree>
    <p:extLst>
      <p:ext uri="{BB962C8B-B14F-4D97-AF65-F5344CB8AC3E}">
        <p14:creationId xmlns="" xmlns:p14="http://schemas.microsoft.com/office/powerpoint/2010/main" val="29422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Importance of Controlling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Planning: </a:t>
            </a:r>
            <a:r>
              <a:rPr lang="en-US" dirty="0" smtClean="0"/>
              <a:t>Goals </a:t>
            </a:r>
            <a:r>
              <a:rPr lang="en-US" u="sng" dirty="0"/>
              <a:t>provide specific direction </a:t>
            </a:r>
            <a:r>
              <a:rPr lang="en-US" dirty="0"/>
              <a:t>to employees and managers as the foundation of planning.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effective managers </a:t>
            </a:r>
            <a:r>
              <a:rPr lang="en-US" u="sng" dirty="0"/>
              <a:t>follows up </a:t>
            </a:r>
            <a:r>
              <a:rPr lang="en-US" dirty="0"/>
              <a:t>to ensure that what employees </a:t>
            </a:r>
            <a:r>
              <a:rPr lang="en-US" u="sng" dirty="0"/>
              <a:t>are supposed to do </a:t>
            </a:r>
            <a:r>
              <a:rPr lang="en-US" dirty="0" smtClean="0"/>
              <a:t>and </a:t>
            </a:r>
            <a:r>
              <a:rPr lang="en-US" u="sng" dirty="0"/>
              <a:t>goals are being achieved</a:t>
            </a:r>
            <a:r>
              <a:rPr lang="en-AU" u="sng" dirty="0"/>
              <a:t> </a:t>
            </a:r>
            <a:endParaRPr lang="en-AU" u="sng" dirty="0" smtClean="0"/>
          </a:p>
          <a:p>
            <a:r>
              <a:rPr lang="en-US" b="1" dirty="0" smtClean="0"/>
              <a:t>Empowerment: </a:t>
            </a:r>
            <a:r>
              <a:rPr lang="en-US" dirty="0" smtClean="0"/>
              <a:t>An </a:t>
            </a:r>
            <a:r>
              <a:rPr lang="en-US" dirty="0"/>
              <a:t>effective control system can </a:t>
            </a:r>
            <a:r>
              <a:rPr lang="en-US" u="sng" dirty="0"/>
              <a:t>provide information  </a:t>
            </a:r>
            <a:r>
              <a:rPr lang="en-US" dirty="0"/>
              <a:t>and </a:t>
            </a:r>
            <a:r>
              <a:rPr lang="en-US" u="sng" dirty="0"/>
              <a:t>feedback on employee performance </a:t>
            </a:r>
            <a:r>
              <a:rPr lang="en-US" dirty="0"/>
              <a:t>and minimize the </a:t>
            </a:r>
            <a:r>
              <a:rPr lang="en-US" u="sng" dirty="0"/>
              <a:t>chance of potential problems. </a:t>
            </a:r>
            <a:endParaRPr lang="en-US" u="sng" dirty="0" smtClean="0"/>
          </a:p>
          <a:p>
            <a:r>
              <a:rPr lang="en-AU" b="1" dirty="0" smtClean="0"/>
              <a:t>Protecting the workplace: </a:t>
            </a:r>
            <a:r>
              <a:rPr lang="en-US" dirty="0"/>
              <a:t>Managers must </a:t>
            </a:r>
            <a:r>
              <a:rPr lang="en-US" u="sng" dirty="0"/>
              <a:t>protect organizational assets</a:t>
            </a:r>
            <a:r>
              <a:rPr lang="en-US" dirty="0"/>
              <a:t> in the event that </a:t>
            </a:r>
            <a:r>
              <a:rPr lang="en-US" dirty="0" smtClean="0"/>
              <a:t>any </a:t>
            </a:r>
            <a:r>
              <a:rPr lang="en-US" u="sng" dirty="0" smtClean="0"/>
              <a:t>abnormalities </a:t>
            </a:r>
            <a:r>
              <a:rPr lang="en-US" u="sng" dirty="0"/>
              <a:t>should happen</a:t>
            </a:r>
            <a:r>
              <a:rPr lang="en-US" dirty="0"/>
              <a:t>. Comprehensive controls and </a:t>
            </a:r>
            <a:r>
              <a:rPr lang="en-US" u="sng" dirty="0"/>
              <a:t>backup plans </a:t>
            </a:r>
            <a:r>
              <a:rPr lang="en-US" dirty="0"/>
              <a:t>will help </a:t>
            </a:r>
            <a:r>
              <a:rPr lang="en-US" u="sng" dirty="0"/>
              <a:t>assure minimal work disruptions</a:t>
            </a:r>
            <a:r>
              <a:rPr lang="en-AU" u="sng" dirty="0"/>
              <a:t> </a:t>
            </a:r>
            <a:endParaRPr lang="en-AU" b="1" u="sng" dirty="0"/>
          </a:p>
          <a:p>
            <a:pPr marL="228600" lvl="1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11267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Control Process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/>
              <a:t>a </a:t>
            </a:r>
            <a:r>
              <a:rPr lang="en-US" sz="1800" u="sng" dirty="0"/>
              <a:t>three step process</a:t>
            </a:r>
            <a:r>
              <a:rPr lang="en-US" sz="1800" dirty="0"/>
              <a:t> of </a:t>
            </a:r>
            <a:r>
              <a:rPr lang="en-US" sz="1800" u="sng" dirty="0"/>
              <a:t>measuring</a:t>
            </a:r>
            <a:r>
              <a:rPr lang="en-US" sz="1800" dirty="0"/>
              <a:t> actual performance, </a:t>
            </a:r>
            <a:r>
              <a:rPr lang="en-US" sz="1800" u="sng" dirty="0"/>
              <a:t>comparing</a:t>
            </a:r>
            <a:r>
              <a:rPr lang="en-US" sz="1800" dirty="0"/>
              <a:t> actual performance against standard, and </a:t>
            </a:r>
            <a:r>
              <a:rPr lang="en-US" sz="1800" u="sng" dirty="0"/>
              <a:t>taking managerial action </a:t>
            </a:r>
            <a:r>
              <a:rPr lang="en-US" sz="1800" dirty="0"/>
              <a:t>to correct </a:t>
            </a:r>
            <a:r>
              <a:rPr lang="en-US" sz="1800" dirty="0" smtClean="0"/>
              <a:t>deviations or to address inadequate standards</a:t>
            </a:r>
            <a:r>
              <a:rPr lang="en-AU" sz="1800" dirty="0" smtClean="0"/>
              <a:t> </a:t>
            </a:r>
            <a:endParaRPr lang="en-US" sz="18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4612" r="-14612"/>
          <a:stretch>
            <a:fillRect/>
          </a:stretch>
        </p:blipFill>
        <p:spPr>
          <a:xfrm>
            <a:off x="498475" y="2179638"/>
            <a:ext cx="8391525" cy="4386262"/>
          </a:xfrm>
        </p:spPr>
      </p:pic>
    </p:spTree>
    <p:extLst>
      <p:ext uri="{BB962C8B-B14F-4D97-AF65-F5344CB8AC3E}">
        <p14:creationId xmlns="" xmlns:p14="http://schemas.microsoft.com/office/powerpoint/2010/main" val="8285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Control Process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378017"/>
            <a:ext cx="3657600" cy="51337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Step 1: measuring actual performance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first step in control is measuring</a:t>
            </a:r>
            <a:r>
              <a:rPr lang="en-US" dirty="0" smtClean="0"/>
              <a:t>.</a:t>
            </a:r>
            <a:endParaRPr lang="en-AU" dirty="0"/>
          </a:p>
          <a:p>
            <a:pPr marL="0" indent="0">
              <a:buNone/>
            </a:pPr>
            <a:r>
              <a:rPr lang="en-US" u="sng" dirty="0"/>
              <a:t>How we measure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Four </a:t>
            </a:r>
            <a:r>
              <a:rPr lang="en-US" dirty="0"/>
              <a:t>approaches used by managers are</a:t>
            </a:r>
            <a:r>
              <a:rPr lang="en-US" dirty="0" smtClean="0"/>
              <a:t>:</a:t>
            </a:r>
            <a:endParaRPr lang="en-AU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Personal observation</a:t>
            </a:r>
            <a:endParaRPr lang="en-AU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Statistical reports</a:t>
            </a:r>
            <a:endParaRPr lang="en-AU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Oral reports</a:t>
            </a:r>
            <a:endParaRPr lang="en-AU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Written </a:t>
            </a:r>
            <a:r>
              <a:rPr lang="en-US" dirty="0" smtClean="0"/>
              <a:t>reports</a:t>
            </a:r>
            <a:endParaRPr lang="en-AU" dirty="0"/>
          </a:p>
          <a:p>
            <a:pPr marL="0" indent="0">
              <a:buNone/>
            </a:pPr>
            <a:r>
              <a:rPr lang="en-US" u="sng" dirty="0"/>
              <a:t>What we measure 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control criteria can be used for any management situation. Most work activities can be expressed in quantifiable terms. 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6118" y="2080535"/>
            <a:ext cx="4221097" cy="3755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Step 2: comparing actual performance against the standard</a:t>
            </a:r>
            <a:endParaRPr lang="en-AU" sz="1500" dirty="0"/>
          </a:p>
          <a:p>
            <a:r>
              <a:rPr lang="en-US" sz="1500" dirty="0" smtClean="0"/>
              <a:t>This </a:t>
            </a:r>
            <a:r>
              <a:rPr lang="en-US" sz="1500" dirty="0"/>
              <a:t>step determines the </a:t>
            </a:r>
            <a:r>
              <a:rPr lang="en-US" sz="1500" u="sng" dirty="0"/>
              <a:t>deviation between actual performance </a:t>
            </a:r>
            <a:r>
              <a:rPr lang="en-US" sz="1500" dirty="0"/>
              <a:t>and the </a:t>
            </a:r>
            <a:r>
              <a:rPr lang="en-US" sz="1500" u="sng" dirty="0"/>
              <a:t>standard</a:t>
            </a:r>
            <a:r>
              <a:rPr lang="en-US" sz="1500" dirty="0"/>
              <a:t>. </a:t>
            </a:r>
            <a:endParaRPr lang="en-US" sz="1500" dirty="0" smtClean="0"/>
          </a:p>
          <a:p>
            <a:r>
              <a:rPr lang="en-US" sz="1500" dirty="0" smtClean="0"/>
              <a:t>Although </a:t>
            </a:r>
            <a:r>
              <a:rPr lang="en-US" sz="1500" u="sng" dirty="0"/>
              <a:t>some variation is acceptable </a:t>
            </a:r>
            <a:r>
              <a:rPr lang="en-US" sz="1500" dirty="0"/>
              <a:t>and is expected in all activities, it is critical to determine </a:t>
            </a:r>
            <a:r>
              <a:rPr lang="en-US" sz="1500" u="sng" dirty="0"/>
              <a:t>an acceptable range of variation. </a:t>
            </a:r>
            <a:endParaRPr lang="en-US" sz="1500" u="sng" dirty="0" smtClean="0"/>
          </a:p>
          <a:p>
            <a:r>
              <a:rPr lang="en-US" sz="1500" u="sng" dirty="0" smtClean="0"/>
              <a:t>Deviation </a:t>
            </a:r>
            <a:r>
              <a:rPr lang="en-US" sz="1500" u="sng" dirty="0"/>
              <a:t>outside </a:t>
            </a:r>
            <a:r>
              <a:rPr lang="en-US" sz="1500" dirty="0"/>
              <a:t>this </a:t>
            </a:r>
            <a:r>
              <a:rPr lang="en-US" sz="1500" u="sng" dirty="0"/>
              <a:t>range needs attention. </a:t>
            </a:r>
            <a:endParaRPr lang="en-AU" sz="1500" u="sng" dirty="0"/>
          </a:p>
        </p:txBody>
      </p:sp>
    </p:spTree>
    <p:extLst>
      <p:ext uri="{BB962C8B-B14F-4D97-AF65-F5344CB8AC3E}">
        <p14:creationId xmlns="" xmlns:p14="http://schemas.microsoft.com/office/powerpoint/2010/main" val="28068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ownlo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3788" y="883614"/>
            <a:ext cx="6365096" cy="47676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Control Process</a:t>
            </a:r>
            <a:endParaRPr lang="en-US" u="sng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3: taking managerial action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Managers </a:t>
            </a:r>
            <a:r>
              <a:rPr lang="en-US" dirty="0"/>
              <a:t>can choose among three possible course of actions: </a:t>
            </a:r>
            <a:endParaRPr lang="en-AU" dirty="0"/>
          </a:p>
          <a:p>
            <a:pPr lvl="0"/>
            <a:r>
              <a:rPr lang="en-US" dirty="0"/>
              <a:t>Do nothing</a:t>
            </a:r>
            <a:endParaRPr lang="en-AU" dirty="0"/>
          </a:p>
          <a:p>
            <a:pPr lvl="0"/>
            <a:r>
              <a:rPr lang="en-US" dirty="0"/>
              <a:t>Correct the actual performance</a:t>
            </a:r>
            <a:endParaRPr lang="en-AU" dirty="0"/>
          </a:p>
          <a:p>
            <a:pPr lvl="0"/>
            <a:r>
              <a:rPr lang="en-US" dirty="0"/>
              <a:t>Revise the standards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972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Taking Managerial Actions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4054903" cy="41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Correct actual </a:t>
            </a:r>
            <a:r>
              <a:rPr lang="en-US" u="sng" dirty="0" smtClean="0"/>
              <a:t>performance</a:t>
            </a:r>
            <a:endParaRPr lang="en-AU" dirty="0"/>
          </a:p>
          <a:p>
            <a:r>
              <a:rPr lang="en-US" dirty="0" smtClean="0"/>
              <a:t>Depending </a:t>
            </a:r>
            <a:r>
              <a:rPr lang="en-US" dirty="0"/>
              <a:t>on </a:t>
            </a:r>
            <a:r>
              <a:rPr lang="en-US" u="sng" dirty="0"/>
              <a:t>what the problem is</a:t>
            </a:r>
            <a:r>
              <a:rPr lang="en-US" dirty="0"/>
              <a:t>, a manager could take </a:t>
            </a:r>
            <a:r>
              <a:rPr lang="en-US" u="sng" dirty="0"/>
              <a:t>different corrective </a:t>
            </a:r>
            <a:r>
              <a:rPr lang="en-US" u="sng" dirty="0" smtClean="0"/>
              <a:t>actions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Take </a:t>
            </a:r>
            <a:r>
              <a:rPr lang="en-US" u="sng" dirty="0"/>
              <a:t>immediate corrective action</a:t>
            </a:r>
            <a:r>
              <a:rPr lang="en-US" dirty="0"/>
              <a:t>, which </a:t>
            </a:r>
            <a:r>
              <a:rPr lang="en-US" u="sng" dirty="0"/>
              <a:t>corrects problems at once</a:t>
            </a:r>
            <a:r>
              <a:rPr lang="en-US" dirty="0"/>
              <a:t> to get performance </a:t>
            </a:r>
            <a:r>
              <a:rPr lang="en-US" u="sng" dirty="0"/>
              <a:t>back on </a:t>
            </a:r>
            <a:r>
              <a:rPr lang="en-US" u="sng" dirty="0" smtClean="0"/>
              <a:t>track</a:t>
            </a:r>
            <a:endParaRPr lang="en-US" u="sng" dirty="0"/>
          </a:p>
          <a:p>
            <a:r>
              <a:rPr lang="en-US" u="sng" dirty="0" smtClean="0"/>
              <a:t>Use </a:t>
            </a:r>
            <a:r>
              <a:rPr lang="en-US" u="sng" dirty="0"/>
              <a:t>basic corrective</a:t>
            </a:r>
            <a:r>
              <a:rPr lang="en-US" dirty="0"/>
              <a:t> action, which looks at </a:t>
            </a:r>
            <a:r>
              <a:rPr lang="en-US" u="sng" dirty="0"/>
              <a:t>how and why performance deviated </a:t>
            </a:r>
            <a:r>
              <a:rPr lang="en-US" dirty="0"/>
              <a:t>before correcting the source of deviation. 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4220546" cy="414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Revise the </a:t>
            </a:r>
            <a:r>
              <a:rPr lang="en-US" u="sng" dirty="0" smtClean="0"/>
              <a:t>standard</a:t>
            </a:r>
            <a:endParaRPr lang="en-AU" dirty="0"/>
          </a:p>
          <a:p>
            <a:r>
              <a:rPr lang="en-US" dirty="0" smtClean="0"/>
              <a:t>It’s </a:t>
            </a:r>
            <a:r>
              <a:rPr lang="en-US" dirty="0"/>
              <a:t>possible the variance was because of </a:t>
            </a:r>
            <a:r>
              <a:rPr lang="en-US" u="sng" dirty="0"/>
              <a:t>unrealistic standard </a:t>
            </a:r>
            <a:r>
              <a:rPr lang="en-US" dirty="0"/>
              <a:t>– too high or low a goal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this case, </a:t>
            </a:r>
            <a:r>
              <a:rPr lang="en-US" u="sng" dirty="0"/>
              <a:t>the standard needs the corrective action</a:t>
            </a:r>
            <a:r>
              <a:rPr lang="en-US" dirty="0"/>
              <a:t>, not the performance. 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performance consistently </a:t>
            </a:r>
            <a:r>
              <a:rPr lang="en-US" u="sng" dirty="0"/>
              <a:t>exceeds the goal </a:t>
            </a:r>
            <a:r>
              <a:rPr lang="en-US" dirty="0"/>
              <a:t>then a manager should look at whether the </a:t>
            </a:r>
            <a:r>
              <a:rPr lang="en-US" u="sng" dirty="0"/>
              <a:t>goal is too easy and needs to be raised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other hand, managers must be cautious about </a:t>
            </a:r>
            <a:r>
              <a:rPr lang="en-US" u="sng" dirty="0"/>
              <a:t>revising a standard downward</a:t>
            </a:r>
            <a:r>
              <a:rPr lang="en-US" dirty="0"/>
              <a:t>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43233583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525</TotalTime>
  <Words>1015</Words>
  <Application>Microsoft Macintosh PowerPoint</Application>
  <PresentationFormat>On-screen Show (4:3)</PresentationFormat>
  <Paragraphs>128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Advantage</vt:lpstr>
      <vt:lpstr>MGT 210 Chapter 18: Controlling</vt:lpstr>
      <vt:lpstr>Controlling</vt:lpstr>
      <vt:lpstr>Importance of Controlling</vt:lpstr>
      <vt:lpstr>Importance of Controlling</vt:lpstr>
      <vt:lpstr>The Control Process</vt:lpstr>
      <vt:lpstr>The Control Process</vt:lpstr>
      <vt:lpstr>Slide 7</vt:lpstr>
      <vt:lpstr>The Control Process</vt:lpstr>
      <vt:lpstr>Taking Managerial Actions</vt:lpstr>
      <vt:lpstr>Controlling for Organizational Performance</vt:lpstr>
      <vt:lpstr>Organizational Performance</vt:lpstr>
      <vt:lpstr>Measures of Organizational Performance</vt:lpstr>
      <vt:lpstr>Tools for Measuring Organizational Performance</vt:lpstr>
      <vt:lpstr>Feedforward – Concurrent – Feedback (FCF) Control</vt:lpstr>
      <vt:lpstr>Financial Controls</vt:lpstr>
      <vt:lpstr>The Balance Scorecard</vt:lpstr>
      <vt:lpstr>Information Controls</vt:lpstr>
      <vt:lpstr>Benchmarking of Best Practices</vt:lpstr>
      <vt:lpstr>Contemporary Issues in Control</vt:lpstr>
      <vt:lpstr>Adjusting for Cross-Cultural Differences</vt:lpstr>
      <vt:lpstr>Workplace Privacy</vt:lpstr>
      <vt:lpstr>Workplace Violence</vt:lpstr>
      <vt:lpstr>Customer Interaction</vt:lpstr>
      <vt:lpstr>Corporate Governance 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 Biswas</dc:creator>
  <cp:lastModifiedBy>Syed Akib Hossain</cp:lastModifiedBy>
  <cp:revision>32</cp:revision>
  <dcterms:created xsi:type="dcterms:W3CDTF">2014-10-28T23:18:08Z</dcterms:created>
  <dcterms:modified xsi:type="dcterms:W3CDTF">2014-11-25T00:23:08Z</dcterms:modified>
</cp:coreProperties>
</file>