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82" r:id="rId16"/>
    <p:sldId id="268" r:id="rId17"/>
    <p:sldId id="283" r:id="rId18"/>
    <p:sldId id="269" r:id="rId19"/>
    <p:sldId id="270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E8DCC1-FA58-4A3B-AD6D-2CB6DA6D2549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694C96-64B1-434C-98A4-7E52A9EB9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305800" cy="3048000"/>
          </a:xfrm>
        </p:spPr>
        <p:txBody>
          <a:bodyPr/>
          <a:lstStyle/>
          <a:p>
            <a:pPr marL="342900" lvl="0" indent="-342900" algn="l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400" cap="none" spc="0" dirty="0" smtClean="0">
                <a:solidFill>
                  <a:prstClr val="black"/>
                </a:solidFill>
                <a:latin typeface="Calibri"/>
              </a:rPr>
              <a:t>Contrast</a:t>
            </a:r>
            <a:r>
              <a:rPr lang="en-US" sz="2400" b="0" cap="none" spc="0" dirty="0" smtClean="0">
                <a:solidFill>
                  <a:prstClr val="black"/>
                </a:solidFill>
                <a:latin typeface="Calibri"/>
              </a:rPr>
              <a:t> the actions of managers according to the omnipotent and symbolic views</a:t>
            </a:r>
          </a:p>
          <a:p>
            <a:pPr marL="342900" lvl="0" indent="-342900" algn="l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400" cap="none" spc="0" dirty="0" smtClean="0">
                <a:solidFill>
                  <a:prstClr val="black"/>
                </a:solidFill>
                <a:latin typeface="Calibri"/>
              </a:rPr>
              <a:t>Describe</a:t>
            </a:r>
            <a:r>
              <a:rPr lang="en-US" sz="2400" b="0" cap="none" spc="0" dirty="0" smtClean="0">
                <a:solidFill>
                  <a:prstClr val="black"/>
                </a:solidFill>
                <a:latin typeface="Calibri"/>
              </a:rPr>
              <a:t> the constraints and challenges facing managers in today’s external environment</a:t>
            </a:r>
          </a:p>
          <a:p>
            <a:pPr marL="342900" lvl="0" indent="-342900" algn="l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400" cap="none" spc="0" dirty="0" smtClean="0">
                <a:solidFill>
                  <a:prstClr val="black"/>
                </a:solidFill>
                <a:latin typeface="Calibri"/>
              </a:rPr>
              <a:t>Discuss</a:t>
            </a:r>
            <a:r>
              <a:rPr lang="en-US" sz="2400" b="0" cap="none" spc="0" dirty="0" smtClean="0">
                <a:solidFill>
                  <a:prstClr val="black"/>
                </a:solidFill>
                <a:latin typeface="Calibri"/>
              </a:rPr>
              <a:t> the characteristics and importance of organizational culture</a:t>
            </a:r>
          </a:p>
          <a:p>
            <a:pPr marL="342900" lvl="0" indent="-342900" algn="l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400" cap="none" spc="0" dirty="0" smtClean="0">
                <a:solidFill>
                  <a:prstClr val="black"/>
                </a:solidFill>
                <a:latin typeface="Calibri"/>
              </a:rPr>
              <a:t>Describe</a:t>
            </a:r>
            <a:r>
              <a:rPr lang="en-US" sz="2400" b="0" cap="none" spc="0" dirty="0" smtClean="0">
                <a:solidFill>
                  <a:prstClr val="black"/>
                </a:solidFill>
                <a:latin typeface="Calibri"/>
              </a:rPr>
              <a:t> current issues in organizational culture</a:t>
            </a:r>
          </a:p>
          <a:p>
            <a:endParaRPr lang="en-US" dirty="0"/>
          </a:p>
        </p:txBody>
      </p:sp>
      <p:pic>
        <p:nvPicPr>
          <p:cNvPr id="5" name="Picture 5" descr="PPT_Banner_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78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Managing Stakeholder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Identify the organization’s external stakeholders.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Determine the particular interests and concerns of external stakeholders.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Decide how critical each external stakeholder is to the organization.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Determine how to manage each individual external stakeholder relationship.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Culture </a:t>
            </a:r>
            <a:endParaRPr lang="en-US" dirty="0"/>
          </a:p>
        </p:txBody>
      </p:sp>
      <p:pic>
        <p:nvPicPr>
          <p:cNvPr id="4" name="Content Placeholder 3" descr="org cultur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7164"/>
          <a:stretch>
            <a:fillRect/>
          </a:stretch>
        </p:blipFill>
        <p:spPr>
          <a:xfrm>
            <a:off x="4191000" y="1600200"/>
            <a:ext cx="48006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1524000"/>
            <a:ext cx="388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Organizational Culture - </a:t>
            </a:r>
            <a:r>
              <a:rPr lang="en-US" dirty="0" smtClean="0"/>
              <a:t>The shared values, principles, traditions, and ways of doing things that influence the way organizational members act. Three components of culture- </a:t>
            </a:r>
            <a:r>
              <a:rPr lang="en-US" b="1" i="1" dirty="0" smtClean="0"/>
              <a:t>perception, descriptive and shared.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Strong Cultures - </a:t>
            </a:r>
            <a:r>
              <a:rPr lang="en-US" dirty="0" smtClean="0"/>
              <a:t>Organizational cultures in which key values are intensely held and widely shared.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Dimensions </a:t>
            </a:r>
            <a:endParaRPr lang="en-US" dirty="0"/>
          </a:p>
        </p:txBody>
      </p:sp>
      <p:pic>
        <p:nvPicPr>
          <p:cNvPr id="8" name="Content Placeholder 7" descr="cultural dimension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7174"/>
            <a:ext cx="8458200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52600"/>
            <a:ext cx="7391400" cy="4572000"/>
          </a:xfrm>
          <a:noFill/>
        </p:spPr>
      </p:pic>
      <p:pic>
        <p:nvPicPr>
          <p:cNvPr id="5" name="Picture 4" descr="str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600200" cy="990600"/>
          </a:xfrm>
          <a:prstGeom prst="rect">
            <a:avLst/>
          </a:prstGeom>
        </p:spPr>
      </p:pic>
      <p:pic>
        <p:nvPicPr>
          <p:cNvPr id="6" name="Picture 5" descr="we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04800"/>
            <a:ext cx="1781175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33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28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Organizational Culture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381000" y="1676400"/>
            <a:ext cx="81534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Strong Cultures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 smtClean="0"/>
              <a:t>Creates a stronger employee commitment to the organization</a:t>
            </a:r>
          </a:p>
          <a:p>
            <a:pPr>
              <a:spcBef>
                <a:spcPct val="40000"/>
              </a:spcBef>
            </a:pPr>
            <a:r>
              <a:rPr lang="en-US" dirty="0" smtClean="0"/>
              <a:t>Aids in the recruitment and socialization of new employees</a:t>
            </a:r>
          </a:p>
          <a:p>
            <a:pPr>
              <a:spcBef>
                <a:spcPct val="40000"/>
              </a:spcBef>
            </a:pPr>
            <a:r>
              <a:rPr lang="en-US" dirty="0" smtClean="0"/>
              <a:t>Fosters higher organizational performance by instilling and promoting employee initiative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 culture just jumps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645152"/>
          </a:xfrm>
        </p:spPr>
        <p:txBody>
          <a:bodyPr>
            <a:normAutofit/>
          </a:bodyPr>
          <a:lstStyle/>
          <a:p>
            <a:pPr algn="just">
              <a:spcBef>
                <a:spcPct val="25000"/>
              </a:spcBef>
            </a:pPr>
            <a:r>
              <a:rPr lang="en-US" dirty="0" smtClean="0"/>
              <a:t>Organization founder</a:t>
            </a:r>
          </a:p>
          <a:p>
            <a:pPr algn="just">
              <a:spcBef>
                <a:spcPct val="25000"/>
              </a:spcBef>
            </a:pPr>
            <a:r>
              <a:rPr lang="en-US" dirty="0" smtClean="0"/>
              <a:t>Vision and mission</a:t>
            </a:r>
          </a:p>
          <a:p>
            <a:pPr algn="just">
              <a:spcBef>
                <a:spcPct val="25000"/>
              </a:spcBef>
            </a:pPr>
            <a:r>
              <a:rPr lang="en-US" dirty="0" smtClean="0"/>
              <a:t>Past practices</a:t>
            </a:r>
          </a:p>
          <a:p>
            <a:pPr algn="just">
              <a:spcBef>
                <a:spcPct val="25000"/>
              </a:spcBef>
            </a:pPr>
            <a:r>
              <a:rPr lang="en-US" dirty="0" smtClean="0"/>
              <a:t>Top management behavior </a:t>
            </a:r>
            <a:endParaRPr lang="en-US" b="1" dirty="0" smtClean="0"/>
          </a:p>
          <a:p>
            <a:pPr algn="just"/>
            <a:r>
              <a:rPr lang="en-US" b="1" dirty="0" smtClean="0"/>
              <a:t>Socialization - </a:t>
            </a:r>
            <a:r>
              <a:rPr lang="en-US" dirty="0" smtClean="0"/>
              <a:t>The process that helps employees adapt to the organization’s culture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00199"/>
            <a:ext cx="3817938" cy="4523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only make but MAINTAIN Culture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4167"/>
          <a:stretch>
            <a:fillRect/>
          </a:stretch>
        </p:blipFill>
        <p:spPr>
          <a:xfrm>
            <a:off x="685801" y="1981200"/>
            <a:ext cx="7808682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Stories - </a:t>
            </a:r>
            <a:r>
              <a:rPr lang="en-US" dirty="0" smtClean="0"/>
              <a:t>Narratives of significant events or people, e.g. organization founders, rule breaking, reaction to past mistakes etc.</a:t>
            </a:r>
          </a:p>
          <a:p>
            <a:r>
              <a:rPr lang="en-US" b="1" dirty="0" smtClean="0"/>
              <a:t>Rituals - </a:t>
            </a:r>
            <a:r>
              <a:rPr lang="en-US" dirty="0" smtClean="0"/>
              <a:t>Sequences of activities that express and reinforce the important values and goals of the organization</a:t>
            </a:r>
          </a:p>
          <a:p>
            <a:endParaRPr lang="en-US" dirty="0"/>
          </a:p>
        </p:txBody>
      </p:sp>
      <p:pic>
        <p:nvPicPr>
          <p:cNvPr id="4" name="Picture 3" descr="b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886200"/>
            <a:ext cx="38290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Cultures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Material Artifacts and Symbols</a:t>
            </a:r>
            <a:r>
              <a:rPr lang="en-US" dirty="0" smtClean="0"/>
              <a:t> - Convey the kinds of behavior that are expected, e.g. risk taking, participation, authority, etc.</a:t>
            </a:r>
            <a:endParaRPr lang="en-US" b="1" dirty="0" smtClean="0"/>
          </a:p>
          <a:p>
            <a:r>
              <a:rPr lang="en-US" b="1" dirty="0" smtClean="0"/>
              <a:t>Language</a:t>
            </a:r>
            <a:r>
              <a:rPr lang="en-US" dirty="0" smtClean="0"/>
              <a:t> - Acts as a common denominator that bonds members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Manager- Omnipotent or Symbolic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Omnipotent View of Management - </a:t>
            </a:r>
            <a:r>
              <a:rPr lang="en-US" dirty="0" smtClean="0"/>
              <a:t>the view that managers are directly responsible for an organization’s success or failure.</a:t>
            </a:r>
          </a:p>
          <a:p>
            <a:r>
              <a:rPr lang="en-US" b="1" dirty="0" smtClean="0"/>
              <a:t>Symbolic view of Management - </a:t>
            </a:r>
            <a:r>
              <a:rPr lang="en-US" dirty="0" smtClean="0"/>
              <a:t>the view that much of an organization’s success or failure is due to external forces outside managers’ control.</a:t>
            </a:r>
          </a:p>
          <a:p>
            <a:endParaRPr lang="en-US" dirty="0"/>
          </a:p>
        </p:txBody>
      </p:sp>
      <p:pic>
        <p:nvPicPr>
          <p:cNvPr id="5" name="Picture 4" descr="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46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Criteria's for Customer Responsive Culture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752600"/>
            <a:ext cx="8458200" cy="453724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Spirituality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1" dirty="0" smtClean="0"/>
              <a:t>Workplace Spirituality </a:t>
            </a:r>
            <a:r>
              <a:rPr lang="en-US" sz="2800" dirty="0" smtClean="0"/>
              <a:t>- a culture where organizational values promote a sense of purpose through meaningful work that takes place in the context of community</a:t>
            </a:r>
          </a:p>
          <a:p>
            <a:pPr marL="111125" indent="-111125">
              <a:spcBef>
                <a:spcPct val="30000"/>
              </a:spcBef>
              <a:defRPr/>
            </a:pPr>
            <a:r>
              <a:rPr lang="en-US" sz="2800" dirty="0" smtClean="0"/>
              <a:t>Characteristics of a Spiritual Organization</a:t>
            </a:r>
            <a:endParaRPr lang="en-US" dirty="0" smtClean="0"/>
          </a:p>
          <a:p>
            <a:pPr marL="633413" lvl="1">
              <a:spcBef>
                <a:spcPct val="30000"/>
              </a:spcBef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Strong sense of purpose</a:t>
            </a:r>
          </a:p>
          <a:p>
            <a:pPr marL="633413" lvl="1">
              <a:spcBef>
                <a:spcPct val="30000"/>
              </a:spcBef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Focus on individual development</a:t>
            </a:r>
          </a:p>
          <a:p>
            <a:pPr marL="633413" lvl="1">
              <a:spcBef>
                <a:spcPct val="30000"/>
              </a:spcBef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Trust and openness</a:t>
            </a:r>
          </a:p>
          <a:p>
            <a:pPr marL="633413" lvl="1">
              <a:spcBef>
                <a:spcPct val="30000"/>
              </a:spcBef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Employee empowerment</a:t>
            </a:r>
          </a:p>
          <a:p>
            <a:pPr marL="633413" lvl="1">
              <a:spcBef>
                <a:spcPct val="30000"/>
              </a:spcBef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Toleration of employees’ expression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Terms You Should Know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omnipotent view of management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symbolic view of management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organizational culture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strong cultures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socialization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workplace spirituality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external environment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specific environment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general environment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environmental uncertainty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environmental complexity</a:t>
            </a:r>
          </a:p>
          <a:p>
            <a:pPr marL="342900" lvl="0" indent="-342900" eaLnBrk="0" fontAlgn="base" hangingPunct="0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stakeholders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y.jpg"/>
          <p:cNvPicPr>
            <a:picLocks noChangeAspect="1"/>
          </p:cNvPicPr>
          <p:nvPr/>
        </p:nvPicPr>
        <p:blipFill>
          <a:blip r:embed="rId2" cstate="print"/>
          <a:srcRect b="48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on Managerial Decision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286000"/>
            <a:ext cx="70104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90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F7F7F"/>
                </a:solidFill>
              </a:rPr>
              <a:t>The External Environment:</a:t>
            </a:r>
            <a:br>
              <a:rPr lang="en-US" sz="2400" b="1" dirty="0" smtClean="0">
                <a:solidFill>
                  <a:srgbClr val="7F7F7F"/>
                </a:solidFill>
              </a:rPr>
            </a:br>
            <a:r>
              <a:rPr lang="en-US" sz="2400" i="1" dirty="0" smtClean="0">
                <a:solidFill>
                  <a:srgbClr val="7F7F7F"/>
                </a:solidFill>
              </a:rPr>
              <a:t>Constraints and Challenges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External Environment – </a:t>
            </a:r>
            <a:r>
              <a:rPr lang="en-US" sz="2800" dirty="0" smtClean="0"/>
              <a:t>Are</a:t>
            </a:r>
            <a:r>
              <a:rPr lang="en-US" sz="2800" b="1" dirty="0" smtClean="0"/>
              <a:t> </a:t>
            </a:r>
            <a:r>
              <a:rPr lang="en-US" sz="2800" dirty="0" smtClean="0"/>
              <a:t>those factors and forces outside the organization that affect its performance.</a:t>
            </a:r>
          </a:p>
          <a:p>
            <a:pPr>
              <a:spcBef>
                <a:spcPct val="40000"/>
              </a:spcBef>
            </a:pPr>
            <a:r>
              <a:rPr lang="en-US" sz="2800" dirty="0" smtClean="0"/>
              <a:t>Components of the External Environment:</a:t>
            </a:r>
          </a:p>
          <a:p>
            <a:pPr lvl="2">
              <a:spcBef>
                <a:spcPct val="40000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    Broad economic, socio-cultural, political/legal, demographic, technological, and global conditions that may affect the organization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External Environment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846262"/>
            <a:ext cx="6705600" cy="4478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Uncertainty and Complexity</a:t>
            </a:r>
            <a:endParaRPr lang="en-US" dirty="0"/>
          </a:p>
        </p:txBody>
      </p:sp>
      <p:pic>
        <p:nvPicPr>
          <p:cNvPr id="4" name="Picture 3" descr="uncertain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600200"/>
            <a:ext cx="4392927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8288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Environmental Uncertainty - </a:t>
            </a:r>
            <a:r>
              <a:rPr lang="en-US" sz="2400" dirty="0" smtClean="0"/>
              <a:t>the degree of change and complexity in an organization’s environment.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9624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Environmental Complexity - </a:t>
            </a:r>
            <a:r>
              <a:rPr lang="en-US" sz="2400" dirty="0" smtClean="0"/>
              <a:t>the number of components in an organization’s environment and the extent of the organization’s knowledge about those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Uncertainty Matrix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200"/>
            <a:ext cx="86868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Stakeholders'- Who are they?</a:t>
            </a:r>
            <a:endParaRPr lang="en-US" dirty="0"/>
          </a:p>
        </p:txBody>
      </p:sp>
      <p:pic>
        <p:nvPicPr>
          <p:cNvPr id="4" name="Content Placeholder 3" descr="stak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7951"/>
          <a:stretch>
            <a:fillRect/>
          </a:stretch>
        </p:blipFill>
        <p:spPr>
          <a:xfrm>
            <a:off x="4724400" y="1600200"/>
            <a:ext cx="4191000" cy="3733800"/>
          </a:xfrm>
        </p:spPr>
      </p:pic>
      <p:sp>
        <p:nvSpPr>
          <p:cNvPr id="5" name="Rectangle 4"/>
          <p:cNvSpPr/>
          <p:nvPr/>
        </p:nvSpPr>
        <p:spPr>
          <a:xfrm>
            <a:off x="228600" y="1676400"/>
            <a:ext cx="4419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 smtClean="0"/>
              <a:t>Stakeholders - </a:t>
            </a:r>
            <a:r>
              <a:rPr lang="en-US" sz="2300" dirty="0" smtClean="0"/>
              <a:t>Any constituencies in the organization’s environment that are affected by an organization’s decisions and 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Steak Holders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247</TotalTime>
  <Words>541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Slide 1</vt:lpstr>
      <vt:lpstr>Manager- Omnipotent or Symbolic</vt:lpstr>
      <vt:lpstr>Constraints on Managerial Decision</vt:lpstr>
      <vt:lpstr>The External Environment: Constraints and Challenges</vt:lpstr>
      <vt:lpstr>Components of External Environment</vt:lpstr>
      <vt:lpstr>Environmental Uncertainty and Complexity</vt:lpstr>
      <vt:lpstr>Environmental Uncertainty Matrix</vt:lpstr>
      <vt:lpstr>Stakeholders'- Who are they?</vt:lpstr>
      <vt:lpstr>Organizational Steak Holders</vt:lpstr>
      <vt:lpstr>Managing Stakeholder Relationships</vt:lpstr>
      <vt:lpstr>Organizational Culture </vt:lpstr>
      <vt:lpstr>Cultural Dimensions </vt:lpstr>
      <vt:lpstr>Slide 13</vt:lpstr>
      <vt:lpstr>An example</vt:lpstr>
      <vt:lpstr>Benefits of Strong Cultures </vt:lpstr>
      <vt:lpstr>Does a culture just jumps in?</vt:lpstr>
      <vt:lpstr>Not only make but MAINTAIN Culture</vt:lpstr>
      <vt:lpstr>Learning Cultures</vt:lpstr>
      <vt:lpstr>Learning Cultures (cont.)</vt:lpstr>
      <vt:lpstr>Criteria's for Customer Responsive Culture</vt:lpstr>
      <vt:lpstr>Spirituality and Culture</vt:lpstr>
      <vt:lpstr>Terms You Should Know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Akib's pc</cp:lastModifiedBy>
  <cp:revision>7</cp:revision>
  <dcterms:created xsi:type="dcterms:W3CDTF">2015-02-05T14:00:06Z</dcterms:created>
  <dcterms:modified xsi:type="dcterms:W3CDTF">2016-10-01T00:35:01Z</dcterms:modified>
</cp:coreProperties>
</file>