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3" r:id="rId2"/>
    <p:sldId id="257" r:id="rId3"/>
    <p:sldId id="258" r:id="rId4"/>
    <p:sldId id="259" r:id="rId5"/>
    <p:sldId id="260" r:id="rId6"/>
    <p:sldId id="261" r:id="rId7"/>
    <p:sldId id="284" r:id="rId8"/>
    <p:sldId id="264" r:id="rId9"/>
    <p:sldId id="265" r:id="rId10"/>
    <p:sldId id="281" r:id="rId11"/>
    <p:sldId id="266" r:id="rId12"/>
    <p:sldId id="279" r:id="rId13"/>
    <p:sldId id="280" r:id="rId14"/>
    <p:sldId id="270" r:id="rId15"/>
    <p:sldId id="269" r:id="rId16"/>
    <p:sldId id="267" r:id="rId17"/>
    <p:sldId id="272" r:id="rId18"/>
    <p:sldId id="273" r:id="rId19"/>
    <p:sldId id="274" r:id="rId20"/>
    <p:sldId id="276" r:id="rId21"/>
    <p:sldId id="285" r:id="rId22"/>
    <p:sldId id="275" r:id="rId23"/>
    <p:sldId id="277"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40BB5-E9EC-4C64-BE8A-1CBBBA7364B3}" type="datetimeFigureOut">
              <a:rPr lang="en-US" smtClean="0"/>
              <a:pPr/>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F2D7C-D48D-4657-8820-D911B836B9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2F8583-1753-4B92-BF55-F232967250E6}"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CAE06CD-325C-46A6-8952-1E88395DE7CB}"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1CEC8E-DAC8-48EF-90AE-C8CBC1B01941}"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0401D6-87C4-40C5-A30F-751848F421AD}"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9A978A-75B9-46F6-9444-3F90BAA3DF33}"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6D11E6-3E7C-4567-BA88-CF5A786C5F1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FC84EE-261E-4AAC-A750-3AA6DAFFD68F}"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BD7B516-7217-4036-8AD8-ED5290B93714}"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70B9D96-4F02-454D-B739-B0935C150057}"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9A4A86B-5C9B-4CBB-AAF2-65367B2ABF4E}"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3DEE840-AC8C-43A3-8739-1110B314F5F6}" type="slidenum">
              <a:rPr lang="en-US" sz="1200">
                <a:latin typeface="+mn-lt"/>
                <a:cs typeface="+mn-cs"/>
              </a:rPr>
              <a:pPr algn="r" fontAlgn="auto">
                <a:spcBef>
                  <a:spcPts val="0"/>
                </a:spcBef>
                <a:spcAft>
                  <a:spcPts val="0"/>
                </a:spcAft>
                <a:defRPr/>
              </a:pPr>
              <a:t>23</a:t>
            </a:fld>
            <a:endParaRPr lang="en-US" sz="1200" dirty="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7A1A36-72E0-4A87-B58B-C8AFF162A0EB}"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490577-E795-474F-9810-AE12C477DCD7}"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B1C7E1-7FB4-47F2-B516-31FD0EAF74D0}"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90DD58-4F89-492A-BD70-850A45E6B96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E8C252-CCE8-4D6D-8774-6B06FD474AEC}"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AEFD32-95DA-49FB-93DD-A41FB30C563C}"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CB6CCE-D564-49FB-A10A-6EBDF71222EF}"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62D4DBE-777B-4659-8CE6-A48F48809A75}"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A654A8-B11D-410B-9998-6E2DB32B270C}" type="datetime1">
              <a:rPr lang="en-US" smtClean="0"/>
              <a:pPr/>
              <a:t>10/14/2016</a:t>
            </a:fld>
            <a:endParaRPr lang="en-US"/>
          </a:p>
        </p:txBody>
      </p:sp>
      <p:sp>
        <p:nvSpPr>
          <p:cNvPr id="17" name="Footer Placeholder 16"/>
          <p:cNvSpPr>
            <a:spLocks noGrp="1"/>
          </p:cNvSpPr>
          <p:nvPr>
            <p:ph type="ftr" sz="quarter" idx="11"/>
          </p:nvPr>
        </p:nvSpPr>
        <p:spPr/>
        <p:txBody>
          <a:bodyPr/>
          <a:lstStyle/>
          <a:p>
            <a:r>
              <a:rPr lang="en-US" smtClean="0"/>
              <a:t>AbU</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7F5BDD-EF77-4550-9E45-79DA39670EE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E3DC0C-08CE-47FC-8FFB-891670B7912B}" type="datetime1">
              <a:rPr lang="en-US" smtClean="0"/>
              <a:pPr/>
              <a:t>10/14/2016</a:t>
            </a:fld>
            <a:endParaRPr lang="en-US"/>
          </a:p>
        </p:txBody>
      </p:sp>
      <p:sp>
        <p:nvSpPr>
          <p:cNvPr id="5" name="Footer Placeholder 4"/>
          <p:cNvSpPr>
            <a:spLocks noGrp="1"/>
          </p:cNvSpPr>
          <p:nvPr>
            <p:ph type="ftr" sz="quarter" idx="11"/>
          </p:nvPr>
        </p:nvSpPr>
        <p:spPr/>
        <p:txBody>
          <a:bodyPr/>
          <a:lstStyle/>
          <a:p>
            <a:r>
              <a:rPr lang="en-US" smtClean="0"/>
              <a:t>AbU</a:t>
            </a:r>
            <a:endParaRPr lang="en-US"/>
          </a:p>
        </p:txBody>
      </p:sp>
      <p:sp>
        <p:nvSpPr>
          <p:cNvPr id="6" name="Slide Number Placeholder 5"/>
          <p:cNvSpPr>
            <a:spLocks noGrp="1"/>
          </p:cNvSpPr>
          <p:nvPr>
            <p:ph type="sldNum" sz="quarter" idx="12"/>
          </p:nvPr>
        </p:nvSpPr>
        <p:spPr/>
        <p:txBody>
          <a:bodyPr/>
          <a:lstStyle/>
          <a:p>
            <a:fld id="{A37F5BDD-EF77-4550-9E45-79DA39670E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37F5BDD-EF77-4550-9E45-79DA39670EE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866129-E839-4400-8919-E52AE18A462B}" type="datetime1">
              <a:rPr lang="en-US" smtClean="0"/>
              <a:pPr/>
              <a:t>10/14/2016</a:t>
            </a:fld>
            <a:endParaRPr lang="en-US"/>
          </a:p>
        </p:txBody>
      </p:sp>
      <p:sp>
        <p:nvSpPr>
          <p:cNvPr id="5" name="Footer Placeholder 4"/>
          <p:cNvSpPr>
            <a:spLocks noGrp="1"/>
          </p:cNvSpPr>
          <p:nvPr>
            <p:ph type="ftr" sz="quarter" idx="11"/>
          </p:nvPr>
        </p:nvSpPr>
        <p:spPr/>
        <p:txBody>
          <a:bodyPr/>
          <a:lstStyle/>
          <a:p>
            <a:r>
              <a:rPr lang="en-US" smtClean="0"/>
              <a:t>AbU</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B6D641-CBAE-4E63-95EB-3CC2067ED687}" type="datetime1">
              <a:rPr lang="en-US" smtClean="0"/>
              <a:pPr/>
              <a:t>10/14/2016</a:t>
            </a:fld>
            <a:endParaRPr lang="en-US"/>
          </a:p>
        </p:txBody>
      </p:sp>
      <p:sp>
        <p:nvSpPr>
          <p:cNvPr id="5" name="Footer Placeholder 4"/>
          <p:cNvSpPr>
            <a:spLocks noGrp="1"/>
          </p:cNvSpPr>
          <p:nvPr>
            <p:ph type="ftr" sz="quarter" idx="11"/>
          </p:nvPr>
        </p:nvSpPr>
        <p:spPr/>
        <p:txBody>
          <a:bodyPr/>
          <a:lstStyle/>
          <a:p>
            <a:r>
              <a:rPr lang="en-US" smtClean="0"/>
              <a:t>AbU</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37F5BDD-EF77-4550-9E45-79DA39670EE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AbU</a:t>
            </a:r>
            <a:endParaRPr lang="en-US"/>
          </a:p>
        </p:txBody>
      </p:sp>
      <p:sp>
        <p:nvSpPr>
          <p:cNvPr id="4" name="Date Placeholder 3"/>
          <p:cNvSpPr>
            <a:spLocks noGrp="1"/>
          </p:cNvSpPr>
          <p:nvPr>
            <p:ph type="dt" sz="half" idx="10"/>
          </p:nvPr>
        </p:nvSpPr>
        <p:spPr/>
        <p:txBody>
          <a:bodyPr/>
          <a:lstStyle/>
          <a:p>
            <a:fld id="{173ABC11-338A-4067-8B60-810FA52A1451}" type="datetime1">
              <a:rPr lang="en-US" smtClean="0"/>
              <a:pPr/>
              <a:t>10/14/2016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7F5BDD-EF77-4550-9E45-79DA39670EE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F039548-30DC-4134-B882-31714AA9D07C}" type="datetime1">
              <a:rPr lang="en-US" smtClean="0"/>
              <a:pPr/>
              <a:t>10/14/2016</a:t>
            </a:fld>
            <a:endParaRPr lang="en-US"/>
          </a:p>
        </p:txBody>
      </p:sp>
      <p:sp>
        <p:nvSpPr>
          <p:cNvPr id="6" name="Footer Placeholder 5"/>
          <p:cNvSpPr>
            <a:spLocks noGrp="1"/>
          </p:cNvSpPr>
          <p:nvPr>
            <p:ph type="ftr" sz="quarter" idx="11"/>
          </p:nvPr>
        </p:nvSpPr>
        <p:spPr/>
        <p:txBody>
          <a:bodyPr/>
          <a:lstStyle/>
          <a:p>
            <a:r>
              <a:rPr lang="en-US" smtClean="0"/>
              <a:t>AbU</a:t>
            </a:r>
            <a:endParaRPr lang="en-US"/>
          </a:p>
        </p:txBody>
      </p:sp>
      <p:sp>
        <p:nvSpPr>
          <p:cNvPr id="7" name="Slide Number Placeholder 6"/>
          <p:cNvSpPr>
            <a:spLocks noGrp="1"/>
          </p:cNvSpPr>
          <p:nvPr>
            <p:ph type="sldNum" sz="quarter" idx="12"/>
          </p:nvPr>
        </p:nvSpPr>
        <p:spPr/>
        <p:txBody>
          <a:bodyPr/>
          <a:lstStyle/>
          <a:p>
            <a:fld id="{A37F5BDD-EF77-4550-9E45-79DA39670EE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2B09C0-169F-4EFF-B272-8F6DEC727985}" type="datetime1">
              <a:rPr lang="en-US" smtClean="0"/>
              <a:pPr/>
              <a:t>10/14/2016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AbU</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7F5BDD-EF77-4550-9E45-79DA39670EE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BB6A72-594F-4B47-910B-380D05D9826D}" type="datetime1">
              <a:rPr lang="en-US" smtClean="0"/>
              <a:pPr/>
              <a:t>10/14/2016</a:t>
            </a:fld>
            <a:endParaRPr lang="en-US"/>
          </a:p>
        </p:txBody>
      </p:sp>
      <p:sp>
        <p:nvSpPr>
          <p:cNvPr id="4" name="Footer Placeholder 3"/>
          <p:cNvSpPr>
            <a:spLocks noGrp="1"/>
          </p:cNvSpPr>
          <p:nvPr>
            <p:ph type="ftr" sz="quarter" idx="11"/>
          </p:nvPr>
        </p:nvSpPr>
        <p:spPr/>
        <p:txBody>
          <a:bodyPr/>
          <a:lstStyle/>
          <a:p>
            <a:r>
              <a:rPr lang="en-US" smtClean="0"/>
              <a:t>AbU</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37F5BDD-EF77-4550-9E45-79DA39670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1D1E97A-76BC-4597-848F-175428B33F34}" type="datetime1">
              <a:rPr lang="en-US" smtClean="0"/>
              <a:pPr/>
              <a:t>10/14/2016</a:t>
            </a:fld>
            <a:endParaRPr lang="en-US"/>
          </a:p>
        </p:txBody>
      </p:sp>
      <p:sp>
        <p:nvSpPr>
          <p:cNvPr id="3" name="Footer Placeholder 2"/>
          <p:cNvSpPr>
            <a:spLocks noGrp="1"/>
          </p:cNvSpPr>
          <p:nvPr>
            <p:ph type="ftr" sz="quarter" idx="11"/>
          </p:nvPr>
        </p:nvSpPr>
        <p:spPr/>
        <p:txBody>
          <a:bodyPr/>
          <a:lstStyle/>
          <a:p>
            <a:r>
              <a:rPr lang="en-US" smtClean="0"/>
              <a:t>AbU</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7F5BDD-EF77-4550-9E45-79DA39670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7F5BDD-EF77-4550-9E45-79DA39670EE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8336A9D-7CED-44A5-B1C9-0E68C5F89735}" type="datetime1">
              <a:rPr lang="en-US" smtClean="0"/>
              <a:pPr/>
              <a:t>10/14/2016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AbU</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37F5BDD-EF77-4550-9E45-79DA39670EE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DDE0A6F-6778-4719-9805-862F02F96BA0}" type="datetime1">
              <a:rPr lang="en-US" smtClean="0"/>
              <a:pPr/>
              <a:t>10/14/2016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AbU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780DDB3-B5DE-4CCE-8BA3-A908507F38BF}" type="datetime1">
              <a:rPr lang="en-US" smtClean="0"/>
              <a:pPr/>
              <a:t>10/14/2016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AbU</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7F5BDD-EF77-4550-9E45-79DA39670EE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ersity-at-work-banner.jpg"/>
          <p:cNvPicPr>
            <a:picLocks noChangeAspect="1"/>
          </p:cNvPicPr>
          <p:nvPr/>
        </p:nvPicPr>
        <p:blipFill>
          <a:blip r:embed="rId2" cstate="print"/>
          <a:stretch>
            <a:fillRect/>
          </a:stretch>
        </p:blipFill>
        <p:spPr>
          <a:xfrm>
            <a:off x="685800" y="1371600"/>
            <a:ext cx="7769025" cy="4927574"/>
          </a:xfrm>
          <a:prstGeom prst="rect">
            <a:avLst/>
          </a:prstGeom>
        </p:spPr>
      </p:pic>
      <p:sp>
        <p:nvSpPr>
          <p:cNvPr id="3" name="TextBox 2"/>
          <p:cNvSpPr txBox="1"/>
          <p:nvPr/>
        </p:nvSpPr>
        <p:spPr>
          <a:xfrm>
            <a:off x="2362200" y="381000"/>
            <a:ext cx="4876800" cy="1077218"/>
          </a:xfrm>
          <a:prstGeom prst="rect">
            <a:avLst/>
          </a:prstGeom>
          <a:noFill/>
        </p:spPr>
        <p:txBody>
          <a:bodyPr wrap="square" rtlCol="0">
            <a:spAutoFit/>
          </a:bodyPr>
          <a:lstStyle/>
          <a:p>
            <a:pPr algn="ctr"/>
            <a:r>
              <a:rPr lang="en-US" sz="3200" dirty="0" smtClean="0"/>
              <a:t>Let’s Learn to Manage Them!!!</a:t>
            </a:r>
            <a:endParaRPr lang="en-US" sz="3200" dirty="0"/>
          </a:p>
        </p:txBody>
      </p:sp>
      <p:sp>
        <p:nvSpPr>
          <p:cNvPr id="4" name="Slide Number Placeholder 3"/>
          <p:cNvSpPr>
            <a:spLocks noGrp="1"/>
          </p:cNvSpPr>
          <p:nvPr>
            <p:ph type="sldNum" sz="quarter" idx="12"/>
          </p:nvPr>
        </p:nvSpPr>
        <p:spPr/>
        <p:txBody>
          <a:bodyPr/>
          <a:lstStyle/>
          <a:p>
            <a:fld id="{A37F5BDD-EF77-4550-9E45-79DA39670EE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lgn="ctr"/>
            <a:r>
              <a:rPr lang="en-US" sz="2400" dirty="0" smtClean="0">
                <a:solidFill>
                  <a:srgbClr val="7F7F7F"/>
                </a:solidFill>
              </a:rPr>
              <a:t>Types of Diversity Found</a:t>
            </a:r>
            <a:br>
              <a:rPr lang="en-US" sz="2400" dirty="0" smtClean="0">
                <a:solidFill>
                  <a:srgbClr val="7F7F7F"/>
                </a:solidFill>
              </a:rPr>
            </a:br>
            <a:r>
              <a:rPr lang="en-US" sz="2400" dirty="0" smtClean="0">
                <a:solidFill>
                  <a:srgbClr val="7F7F7F"/>
                </a:solidFill>
              </a:rPr>
              <a:t>in Workplaces</a:t>
            </a:r>
          </a:p>
        </p:txBody>
      </p:sp>
      <p:pic>
        <p:nvPicPr>
          <p:cNvPr id="20483" name="Picture 2"/>
          <p:cNvPicPr>
            <a:picLocks noGrp="1" noChangeAspect="1" noChangeArrowheads="1"/>
          </p:cNvPicPr>
          <p:nvPr>
            <p:ph sz="quarter" idx="1"/>
          </p:nvPr>
        </p:nvPicPr>
        <p:blipFill>
          <a:blip r:embed="rId3" cstate="print"/>
          <a:stretch>
            <a:fillRect/>
          </a:stretch>
        </p:blipFill>
        <p:spPr>
          <a:xfrm>
            <a:off x="1219200" y="1904999"/>
            <a:ext cx="6400800" cy="4155102"/>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AbU</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Types of Diversity</a:t>
            </a:r>
            <a:endParaRPr lang="en-US" dirty="0"/>
          </a:p>
        </p:txBody>
      </p:sp>
      <p:sp>
        <p:nvSpPr>
          <p:cNvPr id="18435" name="Content Placeholder 2"/>
          <p:cNvSpPr>
            <a:spLocks noGrp="1"/>
          </p:cNvSpPr>
          <p:nvPr>
            <p:ph sz="quarter" idx="1"/>
          </p:nvPr>
        </p:nvSpPr>
        <p:spPr/>
        <p:txBody>
          <a:bodyPr>
            <a:normAutofit lnSpcReduction="10000"/>
          </a:bodyPr>
          <a:lstStyle/>
          <a:p>
            <a:pPr algn="just"/>
            <a:r>
              <a:rPr lang="en-US" b="1" dirty="0" smtClean="0"/>
              <a:t>Age</a:t>
            </a:r>
            <a:r>
              <a:rPr lang="en-US" dirty="0" smtClean="0"/>
              <a:t> </a:t>
            </a:r>
            <a:r>
              <a:rPr lang="en-US" b="1" dirty="0" smtClean="0"/>
              <a:t>-</a:t>
            </a:r>
            <a:r>
              <a:rPr lang="en-US" dirty="0" smtClean="0"/>
              <a:t> Both Title VII of the </a:t>
            </a:r>
            <a:r>
              <a:rPr lang="en-US" i="1" dirty="0" smtClean="0"/>
              <a:t>Civil Rights Act of 1964</a:t>
            </a:r>
            <a:r>
              <a:rPr lang="en-US" dirty="0" smtClean="0"/>
              <a:t> and the </a:t>
            </a:r>
            <a:r>
              <a:rPr lang="en-US" i="1" dirty="0" smtClean="0"/>
              <a:t>Age Discrimination in Employment Act of 1967</a:t>
            </a:r>
            <a:r>
              <a:rPr lang="en-US" dirty="0" smtClean="0"/>
              <a:t> prohibit age discrimination.</a:t>
            </a:r>
          </a:p>
          <a:p>
            <a:pPr algn="just">
              <a:buNone/>
            </a:pPr>
            <a:endParaRPr lang="en-US" dirty="0" smtClean="0"/>
          </a:p>
          <a:p>
            <a:pPr algn="just"/>
            <a:r>
              <a:rPr lang="en-US" b="1" dirty="0" smtClean="0"/>
              <a:t>Gender - </a:t>
            </a:r>
            <a:r>
              <a:rPr lang="en-US" dirty="0" smtClean="0"/>
              <a:t>Women (49.8%) and men (50.2%) now each make up almost half of the workforce. Gender discrimination has decreased, and women are not only a part of workforce but they are working collaboratively and competing with men. Research says, the percentage of women in top managerial roles have increased all over the world.</a:t>
            </a:r>
          </a:p>
        </p:txBody>
      </p:sp>
      <p:sp>
        <p:nvSpPr>
          <p:cNvPr id="4" name="Slide Number Placeholder 3"/>
          <p:cNvSpPr>
            <a:spLocks noGrp="1"/>
          </p:cNvSpPr>
          <p:nvPr>
            <p:ph type="sldNum" sz="quarter" idx="12"/>
          </p:nvPr>
        </p:nvSpPr>
        <p:spPr/>
        <p:txBody>
          <a:bodyPr/>
          <a:lstStyle/>
          <a:p>
            <a:fld id="{A37F5BDD-EF77-4550-9E45-79DA39670EE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Diversity (cont,)</a:t>
            </a:r>
            <a:endParaRPr lang="en-US" dirty="0"/>
          </a:p>
        </p:txBody>
      </p:sp>
      <p:pic>
        <p:nvPicPr>
          <p:cNvPr id="6"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t="7450"/>
          <a:stretch>
            <a:fillRect/>
          </a:stretch>
        </p:blipFill>
        <p:spPr bwMode="auto">
          <a:xfrm>
            <a:off x="301626" y="2002431"/>
            <a:ext cx="4270375" cy="3636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1981200"/>
            <a:ext cx="4225925"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5715000"/>
            <a:ext cx="8458200" cy="584775"/>
          </a:xfrm>
          <a:prstGeom prst="rect">
            <a:avLst/>
          </a:prstGeom>
        </p:spPr>
        <p:txBody>
          <a:bodyPr wrap="square">
            <a:spAutoFit/>
          </a:bodyPr>
          <a:lstStyle/>
          <a:p>
            <a:pPr algn="ctr"/>
            <a:r>
              <a:rPr lang="en-US" sz="1600" i="1" dirty="0" smtClean="0"/>
              <a:t>‘Women tend to be more agreeable and willing to conform to authority while men are more aggressive and more likely to have expectations of success’.</a:t>
            </a:r>
            <a:endParaRPr lang="en-US" sz="1600" i="1" dirty="0"/>
          </a:p>
        </p:txBody>
      </p:sp>
      <p:pic>
        <p:nvPicPr>
          <p:cNvPr id="9" name="Picture 8" descr="diversity women.jpg"/>
          <p:cNvPicPr>
            <a:picLocks noChangeAspect="1"/>
          </p:cNvPicPr>
          <p:nvPr/>
        </p:nvPicPr>
        <p:blipFill>
          <a:blip r:embed="rId4" cstate="print"/>
          <a:stretch>
            <a:fillRect/>
          </a:stretch>
        </p:blipFill>
        <p:spPr>
          <a:xfrm>
            <a:off x="0" y="0"/>
            <a:ext cx="9144000" cy="1981200"/>
          </a:xfrm>
          <a:prstGeom prst="rect">
            <a:avLst/>
          </a:prstGeom>
        </p:spPr>
      </p:pic>
      <p:sp>
        <p:nvSpPr>
          <p:cNvPr id="10" name="Slide Number Placeholder 9"/>
          <p:cNvSpPr>
            <a:spLocks noGrp="1"/>
          </p:cNvSpPr>
          <p:nvPr>
            <p:ph type="sldNum" sz="quarter" idx="12"/>
          </p:nvPr>
        </p:nvSpPr>
        <p:spPr/>
        <p:txBody>
          <a:bodyPr/>
          <a:lstStyle/>
          <a:p>
            <a:fld id="{A37F5BDD-EF77-4550-9E45-79DA39670EE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Types of Diversity (cont,)</a:t>
            </a:r>
            <a:endParaRPr lang="en-US" dirty="0"/>
          </a:p>
        </p:txBody>
      </p:sp>
      <p:sp>
        <p:nvSpPr>
          <p:cNvPr id="14339" name="Content Placeholder 6"/>
          <p:cNvSpPr>
            <a:spLocks noGrp="1"/>
          </p:cNvSpPr>
          <p:nvPr>
            <p:ph sz="quarter" idx="1"/>
          </p:nvPr>
        </p:nvSpPr>
        <p:spPr>
          <a:xfrm>
            <a:off x="301752" y="1527048"/>
            <a:ext cx="8503920" cy="5026152"/>
          </a:xfrm>
        </p:spPr>
        <p:txBody>
          <a:bodyPr/>
          <a:lstStyle/>
          <a:p>
            <a:pPr algn="just"/>
            <a:r>
              <a:rPr lang="en-US" b="1" dirty="0" smtClean="0"/>
              <a:t>Race - </a:t>
            </a:r>
            <a:r>
              <a:rPr lang="en-US" dirty="0" smtClean="0"/>
              <a:t>the biological heritage (including skin color and associated traits) that people use to identify themselves.</a:t>
            </a:r>
          </a:p>
          <a:p>
            <a:pPr algn="just"/>
            <a:r>
              <a:rPr lang="en-US" b="1" dirty="0" smtClean="0"/>
              <a:t>Ethnicity - </a:t>
            </a:r>
            <a:r>
              <a:rPr lang="en-US" dirty="0" smtClean="0"/>
              <a:t>social traits (such as cultural background or allegiance) that are shared by a human population. </a:t>
            </a:r>
            <a:r>
              <a:rPr lang="en-US" i="1" dirty="0" smtClean="0"/>
              <a:t>Example: 56 Ethnic different ethnic groups have been identified in China, and recognized by the government of China.</a:t>
            </a:r>
          </a:p>
        </p:txBody>
      </p:sp>
      <p:pic>
        <p:nvPicPr>
          <p:cNvPr id="4" name="Picture 4" descr="http://elderhealthandliving.com/wp-content/uploads/2013/05/relig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4953000"/>
            <a:ext cx="7543800" cy="1524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37F5BDD-EF77-4550-9E45-79DA39670EEE}"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Types of Diversity (cont,)</a:t>
            </a:r>
            <a:endParaRPr lang="en-US" dirty="0"/>
          </a:p>
        </p:txBody>
      </p:sp>
      <p:sp>
        <p:nvSpPr>
          <p:cNvPr id="22531" name="Content Placeholder 2"/>
          <p:cNvSpPr>
            <a:spLocks noGrp="1"/>
          </p:cNvSpPr>
          <p:nvPr>
            <p:ph sz="quarter" idx="1"/>
          </p:nvPr>
        </p:nvSpPr>
        <p:spPr/>
        <p:txBody>
          <a:bodyPr/>
          <a:lstStyle/>
          <a:p>
            <a:r>
              <a:rPr lang="en-US" sz="2800" b="1" dirty="0" smtClean="0"/>
              <a:t>Disability/Abilities - </a:t>
            </a:r>
            <a:r>
              <a:rPr lang="en-US" sz="2800" dirty="0" smtClean="0"/>
              <a:t>The </a:t>
            </a:r>
            <a:r>
              <a:rPr lang="en-US" sz="2800" i="1" dirty="0" smtClean="0"/>
              <a:t>Americans With Disabilities Act of 1990</a:t>
            </a:r>
            <a:r>
              <a:rPr lang="en-US" sz="2800" dirty="0" smtClean="0"/>
              <a:t> prohibits discrimination against persons with disabilities.</a:t>
            </a:r>
          </a:p>
          <a:p>
            <a:r>
              <a:rPr lang="en-US" sz="2800" b="1" dirty="0" smtClean="0"/>
              <a:t>Religion - </a:t>
            </a:r>
            <a:r>
              <a:rPr lang="en-US" sz="2800" dirty="0" smtClean="0"/>
              <a:t>Title VII of the </a:t>
            </a:r>
            <a:r>
              <a:rPr lang="en-US" sz="2800" i="1" dirty="0" smtClean="0"/>
              <a:t>Civil Rights Act</a:t>
            </a:r>
            <a:r>
              <a:rPr lang="en-US" sz="2800" dirty="0" smtClean="0"/>
              <a:t> prohibits discrimination on the basis of religion.</a:t>
            </a:r>
          </a:p>
          <a:p>
            <a:r>
              <a:rPr lang="en-US" sz="2800" b="1" dirty="0" smtClean="0"/>
              <a:t>GLBT: Sexual Orientation and Gender Identity - </a:t>
            </a:r>
            <a:r>
              <a:rPr lang="en-US" sz="2800" dirty="0" smtClean="0"/>
              <a:t>U.S. federal law does not prohibit discrimination against employees on the basis of sexual orientation.</a:t>
            </a:r>
          </a:p>
        </p:txBody>
      </p:sp>
      <p:sp>
        <p:nvSpPr>
          <p:cNvPr id="4" name="Slide Number Placeholder 3"/>
          <p:cNvSpPr>
            <a:spLocks noGrp="1"/>
          </p:cNvSpPr>
          <p:nvPr>
            <p:ph type="sldNum" sz="quarter" idx="12"/>
          </p:nvPr>
        </p:nvSpPr>
        <p:spPr/>
        <p:txBody>
          <a:bodyPr/>
          <a:lstStyle/>
          <a:p>
            <a:fld id="{A37F5BDD-EF77-4550-9E45-79DA39670EE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Challenges in Managing Diversity</a:t>
            </a:r>
            <a:endParaRPr/>
          </a:p>
        </p:txBody>
      </p:sp>
      <p:sp>
        <p:nvSpPr>
          <p:cNvPr id="21507" name="Content Placeholder 2"/>
          <p:cNvSpPr>
            <a:spLocks noGrp="1"/>
          </p:cNvSpPr>
          <p:nvPr>
            <p:ph sz="half" idx="1"/>
          </p:nvPr>
        </p:nvSpPr>
        <p:spPr/>
        <p:txBody>
          <a:bodyPr/>
          <a:lstStyle/>
          <a:p>
            <a:pPr algn="just"/>
            <a:r>
              <a:rPr lang="en-US" b="1" dirty="0" smtClean="0"/>
              <a:t>Bias - </a:t>
            </a:r>
            <a:r>
              <a:rPr lang="en-US" dirty="0" smtClean="0"/>
              <a:t>a tendency or preference toward a particular perspective or ideology.</a:t>
            </a:r>
          </a:p>
          <a:p>
            <a:pPr algn="just"/>
            <a:r>
              <a:rPr lang="en-US" b="1" dirty="0" smtClean="0"/>
              <a:t>Prejudice - </a:t>
            </a:r>
            <a:r>
              <a:rPr lang="en-US" dirty="0" smtClean="0"/>
              <a:t>a pre-conceived belief, opinion, or judgment toward a person or a group of people.</a:t>
            </a:r>
          </a:p>
        </p:txBody>
      </p:sp>
      <p:pic>
        <p:nvPicPr>
          <p:cNvPr id="21508" name="Picture 2"/>
          <p:cNvPicPr>
            <a:picLocks noGrp="1" noChangeAspect="1" noChangeArrowheads="1"/>
          </p:cNvPicPr>
          <p:nvPr>
            <p:ph sz="half" idx="2"/>
          </p:nvPr>
        </p:nvPicPr>
        <p:blipFill>
          <a:blip r:embed="rId3" cstate="print"/>
          <a:srcRect/>
          <a:stretch>
            <a:fillRect/>
          </a:stretch>
        </p:blipFill>
        <p:spPr>
          <a:xfrm>
            <a:off x="5105400" y="2057400"/>
            <a:ext cx="3554413" cy="2954338"/>
          </a:xfrm>
          <a:noFill/>
        </p:spPr>
      </p:pic>
      <p:sp>
        <p:nvSpPr>
          <p:cNvPr id="5" name="Slide Number Placeholder 4"/>
          <p:cNvSpPr>
            <a:spLocks noGrp="1"/>
          </p:cNvSpPr>
          <p:nvPr>
            <p:ph type="sldNum" sz="quarter" idx="12"/>
          </p:nvPr>
        </p:nvSpPr>
        <p:spPr/>
        <p:txBody>
          <a:bodyPr/>
          <a:lstStyle/>
          <a:p>
            <a:fld id="{A37F5BDD-EF77-4550-9E45-79DA39670EE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solidFill>
                  <a:srgbClr val="7F7F7F"/>
                </a:solidFill>
              </a:rPr>
              <a:t>Challenges in Diversity (cont.)</a:t>
            </a:r>
          </a:p>
        </p:txBody>
      </p:sp>
      <p:sp>
        <p:nvSpPr>
          <p:cNvPr id="19459" name="Content Placeholder 2"/>
          <p:cNvSpPr>
            <a:spLocks noGrp="1"/>
          </p:cNvSpPr>
          <p:nvPr>
            <p:ph sz="quarter" idx="1"/>
          </p:nvPr>
        </p:nvSpPr>
        <p:spPr/>
        <p:txBody>
          <a:bodyPr>
            <a:normAutofit/>
          </a:bodyPr>
          <a:lstStyle/>
          <a:p>
            <a:pPr algn="just"/>
            <a:r>
              <a:rPr lang="en-US" b="1" dirty="0" smtClean="0"/>
              <a:t>Stereotyping - </a:t>
            </a:r>
            <a:r>
              <a:rPr lang="en-US" dirty="0" smtClean="0"/>
              <a:t>judging a person based on a prejudicial perception of a group to which that person belongs. </a:t>
            </a:r>
            <a:r>
              <a:rPr lang="en-US" sz="2200" i="1" dirty="0" smtClean="0">
                <a:solidFill>
                  <a:schemeClr val="tx1">
                    <a:lumMod val="75000"/>
                    <a:lumOff val="25000"/>
                  </a:schemeClr>
                </a:solidFill>
              </a:rPr>
              <a:t>Example- Married persons are more stable employees than single persons.</a:t>
            </a:r>
          </a:p>
          <a:p>
            <a:pPr algn="just"/>
            <a:r>
              <a:rPr lang="en-US" b="1" dirty="0" smtClean="0"/>
              <a:t>Discrimination - </a:t>
            </a:r>
            <a:r>
              <a:rPr lang="en-US" dirty="0" smtClean="0"/>
              <a:t>when someone acts out their prejudicial attitudes toward people who are the targets of their prejudice. </a:t>
            </a:r>
          </a:p>
          <a:p>
            <a:pPr algn="just"/>
            <a:r>
              <a:rPr lang="en-US" b="1" dirty="0" smtClean="0"/>
              <a:t>Glass Ceiling - </a:t>
            </a:r>
            <a:r>
              <a:rPr lang="en-US" dirty="0" smtClean="0"/>
              <a:t>the invisible barrier that separates women and minorities from reaching top management positions.</a:t>
            </a:r>
          </a:p>
          <a:p>
            <a:pPr algn="just">
              <a:buFont typeface="Arial" charset="0"/>
              <a:buNone/>
            </a:pPr>
            <a:endParaRPr lang="en-US" dirty="0" smtClean="0"/>
          </a:p>
        </p:txBody>
      </p:sp>
      <p:sp>
        <p:nvSpPr>
          <p:cNvPr id="4" name="Slide Number Placeholder 3"/>
          <p:cNvSpPr>
            <a:spLocks noGrp="1"/>
          </p:cNvSpPr>
          <p:nvPr>
            <p:ph type="sldNum" sz="quarter" idx="12"/>
          </p:nvPr>
        </p:nvSpPr>
        <p:spPr/>
        <p:txBody>
          <a:bodyPr/>
          <a:lstStyle/>
          <a:p>
            <a:fld id="{A37F5BDD-EF77-4550-9E45-79DA39670EE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sz="3600" dirty="0" smtClean="0">
                <a:solidFill>
                  <a:srgbClr val="7F7F7F"/>
                </a:solidFill>
              </a:rPr>
              <a:t>Forms of Discrimination</a:t>
            </a:r>
          </a:p>
        </p:txBody>
      </p:sp>
      <p:pic>
        <p:nvPicPr>
          <p:cNvPr id="24579" name="Picture 2"/>
          <p:cNvPicPr>
            <a:picLocks noGrp="1" noChangeAspect="1" noChangeArrowheads="1"/>
          </p:cNvPicPr>
          <p:nvPr>
            <p:ph sz="quarter" idx="1"/>
          </p:nvPr>
        </p:nvPicPr>
        <p:blipFill>
          <a:blip r:embed="rId3" cstate="print"/>
          <a:srcRect/>
          <a:stretch>
            <a:fillRect/>
          </a:stretch>
        </p:blipFill>
        <p:spPr>
          <a:xfrm>
            <a:off x="304800" y="1371600"/>
            <a:ext cx="8458200" cy="4754563"/>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r>
              <a:rPr lang="en-US" sz="2400" dirty="0" smtClean="0">
                <a:solidFill>
                  <a:srgbClr val="7F7F7F"/>
                </a:solidFill>
              </a:rPr>
              <a:t>Major Equal Employment</a:t>
            </a:r>
            <a:br>
              <a:rPr lang="en-US" sz="2400" dirty="0" smtClean="0">
                <a:solidFill>
                  <a:srgbClr val="7F7F7F"/>
                </a:solidFill>
              </a:rPr>
            </a:br>
            <a:r>
              <a:rPr lang="en-US" sz="2400" dirty="0" smtClean="0">
                <a:solidFill>
                  <a:srgbClr val="7F7F7F"/>
                </a:solidFill>
              </a:rPr>
              <a:t>Opportunity Laws</a:t>
            </a:r>
          </a:p>
        </p:txBody>
      </p:sp>
      <p:pic>
        <p:nvPicPr>
          <p:cNvPr id="25603" name="Picture 2"/>
          <p:cNvPicPr>
            <a:picLocks noGrp="1" noChangeAspect="1" noChangeArrowheads="1"/>
          </p:cNvPicPr>
          <p:nvPr>
            <p:ph sz="quarter" idx="1"/>
          </p:nvPr>
        </p:nvPicPr>
        <p:blipFill>
          <a:blip r:embed="rId3" cstate="print"/>
          <a:srcRect/>
          <a:stretch>
            <a:fillRect/>
          </a:stretch>
        </p:blipFill>
        <p:spPr>
          <a:xfrm>
            <a:off x="1371601" y="1295400"/>
            <a:ext cx="6707188" cy="4745038"/>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z="3500" dirty="0" smtClean="0">
                <a:solidFill>
                  <a:srgbClr val="7F7F7F"/>
                </a:solidFill>
              </a:rPr>
              <a:t>Top Management’s Commitment to Diversity</a:t>
            </a:r>
          </a:p>
        </p:txBody>
      </p:sp>
      <p:sp>
        <p:nvSpPr>
          <p:cNvPr id="26627" name="Content Placeholder 2"/>
          <p:cNvSpPr>
            <a:spLocks noGrp="1"/>
          </p:cNvSpPr>
          <p:nvPr>
            <p:ph sz="quarter" idx="1"/>
          </p:nvPr>
        </p:nvSpPr>
        <p:spPr/>
        <p:txBody>
          <a:bodyPr>
            <a:normAutofit/>
          </a:bodyPr>
          <a:lstStyle/>
          <a:p>
            <a:pPr algn="just"/>
            <a:r>
              <a:rPr lang="en-US" b="1" dirty="0" smtClean="0"/>
              <a:t>Mentoring - </a:t>
            </a:r>
            <a:r>
              <a:rPr lang="en-US" dirty="0" smtClean="0"/>
              <a:t>a process whereby an experienced organizational member (a mentor) provides advice and guidance to a less-experienced member (a protégé)</a:t>
            </a:r>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p:txBody>
      </p:sp>
      <p:pic>
        <p:nvPicPr>
          <p:cNvPr id="4" name="Picture 3" descr="mentor2.jpg"/>
          <p:cNvPicPr>
            <a:picLocks noChangeAspect="1"/>
          </p:cNvPicPr>
          <p:nvPr/>
        </p:nvPicPr>
        <p:blipFill>
          <a:blip r:embed="rId3" cstate="print"/>
          <a:stretch>
            <a:fillRect/>
          </a:stretch>
        </p:blipFill>
        <p:spPr>
          <a:xfrm>
            <a:off x="1371600" y="3276600"/>
            <a:ext cx="5991225" cy="2819400"/>
          </a:xfrm>
          <a:prstGeom prst="rect">
            <a:avLst/>
          </a:prstGeom>
        </p:spPr>
      </p:pic>
      <p:sp>
        <p:nvSpPr>
          <p:cNvPr id="5" name="Slide Number Placeholder 4"/>
          <p:cNvSpPr>
            <a:spLocks noGrp="1"/>
          </p:cNvSpPr>
          <p:nvPr>
            <p:ph type="sldNum" sz="quarter" idx="12"/>
          </p:nvPr>
        </p:nvSpPr>
        <p:spPr/>
        <p:txBody>
          <a:bodyPr/>
          <a:lstStyle/>
          <a:p>
            <a:fld id="{A37F5BDD-EF77-4550-9E45-79DA39670EEE}"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5" descr="PPT_Banner_CO4"/>
          <p:cNvPicPr>
            <a:picLocks noChangeAspect="1" noChangeArrowheads="1"/>
          </p:cNvPicPr>
          <p:nvPr/>
        </p:nvPicPr>
        <p:blipFill>
          <a:blip r:embed="rId3" cstate="print"/>
          <a:srcRect/>
          <a:stretch>
            <a:fillRect/>
          </a:stretch>
        </p:blipFill>
        <p:spPr bwMode="auto">
          <a:xfrm>
            <a:off x="0" y="1"/>
            <a:ext cx="9144000" cy="2578100"/>
          </a:xfrm>
          <a:prstGeom prst="rect">
            <a:avLst/>
          </a:prstGeom>
          <a:noFill/>
          <a:ln w="9525">
            <a:noFill/>
            <a:miter lim="800000"/>
            <a:headEnd/>
            <a:tailEnd/>
          </a:ln>
        </p:spPr>
      </p:pic>
      <p:sp>
        <p:nvSpPr>
          <p:cNvPr id="8194" name="Content Placeholder 2"/>
          <p:cNvSpPr>
            <a:spLocks noGrp="1"/>
          </p:cNvSpPr>
          <p:nvPr>
            <p:ph idx="4294967295"/>
          </p:nvPr>
        </p:nvSpPr>
        <p:spPr>
          <a:xfrm>
            <a:off x="0" y="2209800"/>
            <a:ext cx="8915400" cy="4191000"/>
          </a:xfrm>
        </p:spPr>
        <p:txBody>
          <a:bodyPr>
            <a:normAutofit lnSpcReduction="10000"/>
          </a:bodyPr>
          <a:lstStyle/>
          <a:p>
            <a:r>
              <a:rPr lang="en-US" sz="2700" b="1" smtClean="0"/>
              <a:t>Define </a:t>
            </a:r>
            <a:r>
              <a:rPr lang="en-US" sz="2700" smtClean="0"/>
              <a:t>workplace</a:t>
            </a:r>
            <a:r>
              <a:rPr lang="en-US" sz="2700" b="1" smtClean="0"/>
              <a:t> </a:t>
            </a:r>
            <a:r>
              <a:rPr lang="en-US" sz="2700" smtClean="0"/>
              <a:t>diversity and explain why managing it is so important</a:t>
            </a:r>
            <a:endParaRPr lang="en-US" sz="2700" b="1" smtClean="0"/>
          </a:p>
          <a:p>
            <a:r>
              <a:rPr lang="en-US" sz="2700" b="1" smtClean="0"/>
              <a:t>Describe </a:t>
            </a:r>
            <a:r>
              <a:rPr lang="en-US" sz="2700" smtClean="0"/>
              <a:t>the</a:t>
            </a:r>
            <a:r>
              <a:rPr lang="en-US" sz="2700" b="1" smtClean="0"/>
              <a:t> </a:t>
            </a:r>
            <a:r>
              <a:rPr lang="en-US" sz="2700" smtClean="0"/>
              <a:t>changing workplaces in the United States and around the world</a:t>
            </a:r>
          </a:p>
          <a:p>
            <a:r>
              <a:rPr lang="en-US" sz="2700" b="1" smtClean="0"/>
              <a:t>Explain </a:t>
            </a:r>
            <a:r>
              <a:rPr lang="en-US" sz="2700" smtClean="0"/>
              <a:t>the</a:t>
            </a:r>
            <a:r>
              <a:rPr lang="en-US" sz="2700" b="1" smtClean="0"/>
              <a:t> </a:t>
            </a:r>
            <a:r>
              <a:rPr lang="en-US" sz="2700" smtClean="0"/>
              <a:t>different types of diversity found in workplaces</a:t>
            </a:r>
          </a:p>
          <a:p>
            <a:r>
              <a:rPr lang="en-US" sz="2700" b="1" smtClean="0"/>
              <a:t>Discuss </a:t>
            </a:r>
            <a:r>
              <a:rPr lang="en-US" sz="2700" smtClean="0"/>
              <a:t>the</a:t>
            </a:r>
            <a:r>
              <a:rPr lang="en-US" sz="2700" b="1" smtClean="0"/>
              <a:t> </a:t>
            </a:r>
            <a:r>
              <a:rPr lang="en-US" sz="2700" smtClean="0"/>
              <a:t>challenges managers face in managing diversity</a:t>
            </a:r>
            <a:endParaRPr lang="en-US" sz="2700" b="1" smtClean="0"/>
          </a:p>
          <a:p>
            <a:r>
              <a:rPr lang="en-US" sz="2700" b="1" smtClean="0"/>
              <a:t>Describe </a:t>
            </a:r>
            <a:r>
              <a:rPr lang="en-US" sz="2700" smtClean="0"/>
              <a:t>various</a:t>
            </a:r>
            <a:r>
              <a:rPr lang="en-US" sz="2700" b="1" smtClean="0"/>
              <a:t> </a:t>
            </a:r>
            <a:r>
              <a:rPr lang="en-US" sz="2700" smtClean="0"/>
              <a:t>workplace diversity management initiatives</a:t>
            </a:r>
          </a:p>
        </p:txBody>
      </p:sp>
      <p:sp>
        <p:nvSpPr>
          <p:cNvPr id="4" name="Slide Number Placeholder 3"/>
          <p:cNvSpPr>
            <a:spLocks noGrp="1"/>
          </p:cNvSpPr>
          <p:nvPr>
            <p:ph type="sldNum" sz="quarter" idx="12"/>
          </p:nvPr>
        </p:nvSpPr>
        <p:spPr/>
        <p:txBody>
          <a:bodyPr/>
          <a:lstStyle/>
          <a:p>
            <a:fld id="{A37F5BDD-EF77-4550-9E45-79DA39670EEE}"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AbU</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z="3600" dirty="0" smtClean="0">
                <a:solidFill>
                  <a:srgbClr val="7F7F7F"/>
                </a:solidFill>
              </a:rPr>
              <a:t>What a Good Mentor Does</a:t>
            </a:r>
          </a:p>
        </p:txBody>
      </p:sp>
      <p:pic>
        <p:nvPicPr>
          <p:cNvPr id="28675" name="Picture 2"/>
          <p:cNvPicPr>
            <a:picLocks noGrp="1" noChangeAspect="1" noChangeArrowheads="1"/>
          </p:cNvPicPr>
          <p:nvPr>
            <p:ph sz="quarter" idx="1"/>
          </p:nvPr>
        </p:nvPicPr>
        <p:blipFill>
          <a:blip r:embed="rId3" cstate="print"/>
          <a:srcRect/>
          <a:stretch>
            <a:fillRect/>
          </a:stretch>
        </p:blipFill>
        <p:spPr>
          <a:xfrm>
            <a:off x="506413" y="1752600"/>
            <a:ext cx="8027987" cy="4114800"/>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F7F7F"/>
                </a:solidFill>
              </a:rPr>
              <a:t>Top Management’s Commitment to Diversity (cont,)</a:t>
            </a:r>
            <a:endParaRPr lang="en-US" sz="2800" dirty="0"/>
          </a:p>
        </p:txBody>
      </p:sp>
      <p:sp>
        <p:nvSpPr>
          <p:cNvPr id="3" name="Content Placeholder 2"/>
          <p:cNvSpPr>
            <a:spLocks noGrp="1"/>
          </p:cNvSpPr>
          <p:nvPr>
            <p:ph sz="quarter" idx="1"/>
          </p:nvPr>
        </p:nvSpPr>
        <p:spPr/>
        <p:txBody>
          <a:bodyPr>
            <a:noAutofit/>
          </a:bodyPr>
          <a:lstStyle/>
          <a:p>
            <a:pPr algn="just"/>
            <a:r>
              <a:rPr lang="en-US" sz="2800" b="1" dirty="0" smtClean="0"/>
              <a:t>Diversity Skills Training - </a:t>
            </a:r>
            <a:r>
              <a:rPr lang="en-US" sz="2800" dirty="0" smtClean="0"/>
              <a:t>specialized training to educate employees about the importance of diversity and to teach them skills for working in a diverse workplace</a:t>
            </a:r>
            <a:r>
              <a:rPr lang="en-US" sz="2800" dirty="0" smtClean="0"/>
              <a:t>.</a:t>
            </a:r>
            <a:endParaRPr lang="en-US" sz="2800" dirty="0" smtClean="0"/>
          </a:p>
          <a:p>
            <a:pPr lvl="1" algn="just"/>
            <a:r>
              <a:rPr lang="en-US" i="1" dirty="0" smtClean="0">
                <a:solidFill>
                  <a:srgbClr val="0070C0"/>
                </a:solidFill>
              </a:rPr>
              <a:t>First make employees aware of the diversity issue and its aspects, through awareness training. </a:t>
            </a:r>
          </a:p>
          <a:p>
            <a:pPr lvl="1" algn="just"/>
            <a:r>
              <a:rPr lang="en-US" i="1" dirty="0" smtClean="0">
                <a:solidFill>
                  <a:srgbClr val="0070C0"/>
                </a:solidFill>
              </a:rPr>
              <a:t>Secondly train employees how to manage diversity in the work environment, through developing their skills.</a:t>
            </a:r>
          </a:p>
          <a:p>
            <a:pPr lvl="1" algn="just">
              <a:buNone/>
            </a:pPr>
            <a:endParaRPr lang="en-US" i="1" dirty="0" smtClean="0"/>
          </a:p>
        </p:txBody>
      </p:sp>
      <p:sp>
        <p:nvSpPr>
          <p:cNvPr id="4" name="Slide Number Placeholder 3"/>
          <p:cNvSpPr>
            <a:spLocks noGrp="1"/>
          </p:cNvSpPr>
          <p:nvPr>
            <p:ph type="sldNum" sz="quarter" idx="12"/>
          </p:nvPr>
        </p:nvSpPr>
        <p:spPr/>
        <p:txBody>
          <a:bodyPr/>
          <a:lstStyle/>
          <a:p>
            <a:fld id="{A37F5BDD-EF77-4550-9E45-79DA39670EE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sz="4000" smtClean="0">
                <a:solidFill>
                  <a:srgbClr val="7F7F7F"/>
                </a:solidFill>
              </a:rPr>
              <a:t>Commitment to Diversity (cont.)</a:t>
            </a:r>
          </a:p>
        </p:txBody>
      </p:sp>
      <p:sp>
        <p:nvSpPr>
          <p:cNvPr id="27651" name="Content Placeholder 2"/>
          <p:cNvSpPr>
            <a:spLocks noGrp="1"/>
          </p:cNvSpPr>
          <p:nvPr>
            <p:ph sz="half" idx="1"/>
          </p:nvPr>
        </p:nvSpPr>
        <p:spPr/>
        <p:txBody>
          <a:bodyPr/>
          <a:lstStyle/>
          <a:p>
            <a:pPr algn="just"/>
            <a:r>
              <a:rPr lang="en-US" b="1" dirty="0" smtClean="0"/>
              <a:t>Employee Resource Groups - </a:t>
            </a:r>
            <a:r>
              <a:rPr lang="en-US" dirty="0" smtClean="0"/>
              <a:t>groups made up of employees connected by some common dimension of diversity.</a:t>
            </a:r>
          </a:p>
        </p:txBody>
      </p:sp>
      <p:pic>
        <p:nvPicPr>
          <p:cNvPr id="27652" name="Picture 2"/>
          <p:cNvPicPr>
            <a:picLocks noGrp="1" noChangeAspect="1" noChangeArrowheads="1"/>
          </p:cNvPicPr>
          <p:nvPr>
            <p:ph sz="half" idx="2"/>
          </p:nvPr>
        </p:nvPicPr>
        <p:blipFill>
          <a:blip r:embed="rId3" cstate="print"/>
          <a:srcRect/>
          <a:stretch>
            <a:fillRect/>
          </a:stretch>
        </p:blipFill>
        <p:spPr>
          <a:xfrm>
            <a:off x="4994276" y="1828800"/>
            <a:ext cx="3387725" cy="3429000"/>
          </a:xfrm>
          <a:noFill/>
        </p:spPr>
      </p:pic>
      <p:sp>
        <p:nvSpPr>
          <p:cNvPr id="5" name="Slide Number Placeholder 4"/>
          <p:cNvSpPr>
            <a:spLocks noGrp="1"/>
          </p:cNvSpPr>
          <p:nvPr>
            <p:ph type="sldNum" sz="quarter" idx="12"/>
          </p:nvPr>
        </p:nvSpPr>
        <p:spPr/>
        <p:txBody>
          <a:bodyPr/>
          <a:lstStyle/>
          <a:p>
            <a:fld id="{A37F5BDD-EF77-4550-9E45-79DA39670EE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lumOff val="50000"/>
                  </a:schemeClr>
                </a:solidFill>
              </a:rPr>
              <a:t>Terms to Know</a:t>
            </a:r>
            <a:endParaRPr lang="en-US" dirty="0">
              <a:solidFill>
                <a:schemeClr val="tx1">
                  <a:lumMod val="50000"/>
                  <a:lumOff val="50000"/>
                </a:schemeClr>
              </a:solidFill>
            </a:endParaRPr>
          </a:p>
        </p:txBody>
      </p:sp>
      <p:sp>
        <p:nvSpPr>
          <p:cNvPr id="70659" name="Content Placeholder 4"/>
          <p:cNvSpPr>
            <a:spLocks noGrp="1"/>
          </p:cNvSpPr>
          <p:nvPr>
            <p:ph sz="quarter" idx="1"/>
          </p:nvPr>
        </p:nvSpPr>
        <p:spPr>
          <a:xfrm>
            <a:off x="457200" y="1600201"/>
            <a:ext cx="4038600" cy="4525963"/>
          </a:xfrm>
        </p:spPr>
        <p:txBody>
          <a:bodyPr/>
          <a:lstStyle/>
          <a:p>
            <a:pPr>
              <a:spcBef>
                <a:spcPct val="25000"/>
              </a:spcBef>
            </a:pPr>
            <a:r>
              <a:rPr lang="en-US" sz="2400" smtClean="0"/>
              <a:t>Workforce diversity</a:t>
            </a:r>
          </a:p>
          <a:p>
            <a:pPr>
              <a:spcBef>
                <a:spcPct val="25000"/>
              </a:spcBef>
            </a:pPr>
            <a:r>
              <a:rPr lang="en-US" sz="2400" smtClean="0"/>
              <a:t>Surface-level diversity</a:t>
            </a:r>
          </a:p>
          <a:p>
            <a:pPr>
              <a:spcBef>
                <a:spcPct val="25000"/>
              </a:spcBef>
            </a:pPr>
            <a:r>
              <a:rPr lang="en-US" sz="2400" smtClean="0"/>
              <a:t>Deep-level diversity</a:t>
            </a:r>
          </a:p>
          <a:p>
            <a:pPr>
              <a:spcBef>
                <a:spcPct val="25000"/>
              </a:spcBef>
            </a:pPr>
            <a:r>
              <a:rPr lang="en-US" sz="2400" smtClean="0"/>
              <a:t>Race</a:t>
            </a:r>
          </a:p>
          <a:p>
            <a:pPr>
              <a:spcBef>
                <a:spcPct val="25000"/>
              </a:spcBef>
            </a:pPr>
            <a:r>
              <a:rPr lang="en-US" sz="2400" smtClean="0"/>
              <a:t>Ethnicity</a:t>
            </a:r>
          </a:p>
          <a:p>
            <a:pPr>
              <a:spcBef>
                <a:spcPct val="25000"/>
              </a:spcBef>
            </a:pPr>
            <a:r>
              <a:rPr lang="en-US" sz="2400" smtClean="0"/>
              <a:t>Bias</a:t>
            </a:r>
          </a:p>
          <a:p>
            <a:pPr>
              <a:spcBef>
                <a:spcPct val="25000"/>
              </a:spcBef>
            </a:pPr>
            <a:r>
              <a:rPr lang="en-US" sz="2400" smtClean="0"/>
              <a:t>Prejudice</a:t>
            </a:r>
          </a:p>
          <a:p>
            <a:endParaRPr lang="en-US" sz="2400" smtClean="0"/>
          </a:p>
        </p:txBody>
      </p:sp>
      <p:sp>
        <p:nvSpPr>
          <p:cNvPr id="70660" name="Content Placeholder 5"/>
          <p:cNvSpPr>
            <a:spLocks noGrp="1"/>
          </p:cNvSpPr>
          <p:nvPr>
            <p:ph sz="half" idx="4294967295"/>
          </p:nvPr>
        </p:nvSpPr>
        <p:spPr>
          <a:xfrm>
            <a:off x="5105400" y="1600200"/>
            <a:ext cx="4038600" cy="4525963"/>
          </a:xfrm>
        </p:spPr>
        <p:txBody>
          <a:bodyPr/>
          <a:lstStyle/>
          <a:p>
            <a:pPr>
              <a:spcBef>
                <a:spcPct val="25000"/>
              </a:spcBef>
            </a:pPr>
            <a:r>
              <a:rPr lang="en-US" sz="2400" smtClean="0"/>
              <a:t>Stereotyping</a:t>
            </a:r>
          </a:p>
          <a:p>
            <a:pPr>
              <a:spcBef>
                <a:spcPct val="25000"/>
              </a:spcBef>
            </a:pPr>
            <a:r>
              <a:rPr lang="en-US" sz="2400" smtClean="0"/>
              <a:t>Discrimination</a:t>
            </a:r>
          </a:p>
          <a:p>
            <a:pPr>
              <a:spcBef>
                <a:spcPct val="25000"/>
              </a:spcBef>
            </a:pPr>
            <a:r>
              <a:rPr lang="en-US" sz="2400" smtClean="0"/>
              <a:t>Glass ceiling</a:t>
            </a:r>
          </a:p>
          <a:p>
            <a:pPr>
              <a:spcBef>
                <a:spcPct val="25000"/>
              </a:spcBef>
            </a:pPr>
            <a:r>
              <a:rPr lang="en-US" sz="2400" smtClean="0"/>
              <a:t>Mentoring</a:t>
            </a:r>
          </a:p>
          <a:p>
            <a:pPr>
              <a:spcBef>
                <a:spcPct val="25000"/>
              </a:spcBef>
            </a:pPr>
            <a:r>
              <a:rPr lang="en-US" sz="2400" smtClean="0"/>
              <a:t>Diversity Skills Training</a:t>
            </a:r>
          </a:p>
          <a:p>
            <a:pPr>
              <a:spcBef>
                <a:spcPct val="25000"/>
              </a:spcBef>
            </a:pPr>
            <a:r>
              <a:rPr lang="en-US" sz="2400" smtClean="0"/>
              <a:t>Employee resource groups</a:t>
            </a:r>
          </a:p>
          <a:p>
            <a:pPr>
              <a:spcBef>
                <a:spcPct val="25000"/>
              </a:spcBef>
            </a:pPr>
            <a:endParaRPr lang="en-US" sz="2400" smtClean="0"/>
          </a:p>
          <a:p>
            <a:endParaRPr lang="en-US" sz="2400" smtClean="0"/>
          </a:p>
        </p:txBody>
      </p:sp>
      <p:sp>
        <p:nvSpPr>
          <p:cNvPr id="5" name="Slide Number Placeholder 4"/>
          <p:cNvSpPr>
            <a:spLocks noGrp="1"/>
          </p:cNvSpPr>
          <p:nvPr>
            <p:ph type="sldNum" sz="quarter" idx="12"/>
          </p:nvPr>
        </p:nvSpPr>
        <p:spPr/>
        <p:txBody>
          <a:bodyPr/>
          <a:lstStyle/>
          <a:p>
            <a:fld id="{A37F5BDD-EF77-4550-9E45-79DA39670EE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0" y="2667000"/>
            <a:ext cx="7620000" cy="1107996"/>
          </a:xfrm>
          <a:prstGeom prst="rect">
            <a:avLst/>
          </a:prstGeom>
          <a:noFill/>
        </p:spPr>
        <p:txBody>
          <a:bodyPr wrap="square" rtlCol="0">
            <a:spAutoFit/>
          </a:bodyPr>
          <a:lstStyle/>
          <a:p>
            <a:pPr algn="ctr"/>
            <a:r>
              <a:rPr lang="en-US" sz="6600" dirty="0" smtClean="0"/>
              <a:t>Thank You All </a:t>
            </a:r>
            <a:r>
              <a:rPr lang="en-US" sz="6600" dirty="0" smtClean="0">
                <a:sym typeface="Wingdings" pitchFamily="2" charset="2"/>
              </a:rPr>
              <a:t>!!!!</a:t>
            </a:r>
            <a:endParaRPr lang="en-US" sz="6600" dirty="0" smtClean="0"/>
          </a:p>
        </p:txBody>
      </p:sp>
      <p:sp>
        <p:nvSpPr>
          <p:cNvPr id="3" name="Slide Number Placeholder 2"/>
          <p:cNvSpPr>
            <a:spLocks noGrp="1"/>
          </p:cNvSpPr>
          <p:nvPr>
            <p:ph type="sldNum" sz="quarter" idx="12"/>
          </p:nvPr>
        </p:nvSpPr>
        <p:spPr/>
        <p:txBody>
          <a:bodyPr/>
          <a:lstStyle/>
          <a:p>
            <a:fld id="{A37F5BDD-EF77-4550-9E45-79DA39670EEE}" type="slidenum">
              <a:rPr lang="en-US" smtClean="0"/>
              <a:pPr/>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What is Workforce Diversity?</a:t>
            </a:r>
            <a:endParaRPr/>
          </a:p>
        </p:txBody>
      </p:sp>
      <p:sp>
        <p:nvSpPr>
          <p:cNvPr id="10243" name="Content Placeholder 2"/>
          <p:cNvSpPr>
            <a:spLocks noGrp="1"/>
          </p:cNvSpPr>
          <p:nvPr>
            <p:ph sz="half" idx="1"/>
          </p:nvPr>
        </p:nvSpPr>
        <p:spPr/>
        <p:txBody>
          <a:bodyPr/>
          <a:lstStyle/>
          <a:p>
            <a:pPr algn="just"/>
            <a:r>
              <a:rPr lang="en-US" b="1" dirty="0" smtClean="0"/>
              <a:t>Workforce Diversity - </a:t>
            </a:r>
            <a:r>
              <a:rPr lang="en-US" dirty="0" smtClean="0"/>
              <a:t>the ways in which people in an organization are different from and similar to one another.</a:t>
            </a:r>
          </a:p>
        </p:txBody>
      </p:sp>
      <p:pic>
        <p:nvPicPr>
          <p:cNvPr id="6" name="Content Placeholder 5" descr="diversity (1).jpg"/>
          <p:cNvPicPr>
            <a:picLocks noGrp="1" noChangeAspect="1"/>
          </p:cNvPicPr>
          <p:nvPr>
            <p:ph sz="half" idx="2"/>
          </p:nvPr>
        </p:nvPicPr>
        <p:blipFill>
          <a:blip r:embed="rId3" cstate="print"/>
          <a:stretch>
            <a:fillRect/>
          </a:stretch>
        </p:blipFill>
        <p:spPr>
          <a:xfrm>
            <a:off x="4876800" y="1676400"/>
            <a:ext cx="3810000" cy="4343400"/>
          </a:xfrm>
        </p:spPr>
      </p:pic>
      <p:sp>
        <p:nvSpPr>
          <p:cNvPr id="5" name="Slide Number Placeholder 4"/>
          <p:cNvSpPr>
            <a:spLocks noGrp="1"/>
          </p:cNvSpPr>
          <p:nvPr>
            <p:ph type="sldNum" sz="quarter" idx="12"/>
          </p:nvPr>
        </p:nvSpPr>
        <p:spPr/>
        <p:txBody>
          <a:bodyPr/>
          <a:lstStyle/>
          <a:p>
            <a:fld id="{A37F5BDD-EF77-4550-9E45-79DA39670EE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sz="2400" dirty="0" smtClean="0">
                <a:solidFill>
                  <a:srgbClr val="7F7F7F"/>
                </a:solidFill>
              </a:rPr>
              <a:t>Timeline of the Evolution</a:t>
            </a:r>
            <a:br>
              <a:rPr lang="en-US" sz="2400" dirty="0" smtClean="0">
                <a:solidFill>
                  <a:srgbClr val="7F7F7F"/>
                </a:solidFill>
              </a:rPr>
            </a:br>
            <a:r>
              <a:rPr lang="en-US" sz="2400" dirty="0" smtClean="0">
                <a:solidFill>
                  <a:srgbClr val="7F7F7F"/>
                </a:solidFill>
              </a:rPr>
              <a:t>of Workforce Diversity</a:t>
            </a:r>
          </a:p>
        </p:txBody>
      </p:sp>
      <p:pic>
        <p:nvPicPr>
          <p:cNvPr id="11267" name="Picture 2"/>
          <p:cNvPicPr>
            <a:picLocks noGrp="1" noChangeAspect="1" noChangeArrowheads="1"/>
          </p:cNvPicPr>
          <p:nvPr>
            <p:ph sz="quarter" idx="1"/>
          </p:nvPr>
        </p:nvPicPr>
        <p:blipFill>
          <a:blip r:embed="rId3" cstate="print"/>
          <a:stretch>
            <a:fillRect/>
          </a:stretch>
        </p:blipFill>
        <p:spPr>
          <a:xfrm>
            <a:off x="1704326" y="1600199"/>
            <a:ext cx="5698836" cy="4498975"/>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smtClean="0">
                <a:solidFill>
                  <a:srgbClr val="7F7F7F"/>
                </a:solidFill>
              </a:rPr>
              <a:t>Levels of Diversity</a:t>
            </a:r>
          </a:p>
        </p:txBody>
      </p:sp>
      <p:sp>
        <p:nvSpPr>
          <p:cNvPr id="12291" name="Content Placeholder 2"/>
          <p:cNvSpPr>
            <a:spLocks noGrp="1"/>
          </p:cNvSpPr>
          <p:nvPr>
            <p:ph sz="quarter" idx="1"/>
          </p:nvPr>
        </p:nvSpPr>
        <p:spPr>
          <a:xfrm>
            <a:off x="0" y="1524000"/>
            <a:ext cx="4041648" cy="4572000"/>
          </a:xfrm>
        </p:spPr>
        <p:txBody>
          <a:bodyPr>
            <a:normAutofit fontScale="92500"/>
          </a:bodyPr>
          <a:lstStyle/>
          <a:p>
            <a:pPr algn="just"/>
            <a:r>
              <a:rPr lang="en-US" b="1" dirty="0" smtClean="0"/>
              <a:t>Surface-level diversity-  	</a:t>
            </a:r>
            <a:r>
              <a:rPr lang="en-US" dirty="0" smtClean="0"/>
              <a:t>Easily perceived  differences that may trigger certain  stereotypes, but do not necessarily reflect the ways people think or feel.</a:t>
            </a:r>
          </a:p>
          <a:p>
            <a:pPr lvl="0">
              <a:defRPr/>
            </a:pPr>
            <a:r>
              <a:rPr lang="en-US" b="1" dirty="0" smtClean="0"/>
              <a:t>Deep-level diversity - </a:t>
            </a:r>
            <a:r>
              <a:rPr lang="en-US" dirty="0" smtClean="0"/>
              <a:t>Differences in values, personality, and work preferences.</a:t>
            </a:r>
          </a:p>
          <a:p>
            <a:pPr algn="just">
              <a:buNone/>
            </a:pPr>
            <a:endParaRPr lang="en-US" dirty="0" smtClean="0"/>
          </a:p>
        </p:txBody>
      </p:sp>
      <p:sp>
        <p:nvSpPr>
          <p:cNvPr id="5" name="Content Placeholder 3"/>
          <p:cNvSpPr txBox="1">
            <a:spLocks/>
          </p:cNvSpPr>
          <p:nvPr/>
        </p:nvSpPr>
        <p:spPr>
          <a:xfrm>
            <a:off x="5105400" y="1371600"/>
            <a:ext cx="4038600" cy="468153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diversity iceberg 2.jpg"/>
          <p:cNvPicPr>
            <a:picLocks noChangeAspect="1"/>
          </p:cNvPicPr>
          <p:nvPr/>
        </p:nvPicPr>
        <p:blipFill>
          <a:blip r:embed="rId3" cstate="print"/>
          <a:srcRect t="7619" b="3048"/>
          <a:stretch>
            <a:fillRect/>
          </a:stretch>
        </p:blipFill>
        <p:spPr>
          <a:xfrm>
            <a:off x="4191000" y="1600200"/>
            <a:ext cx="4800600" cy="4648200"/>
          </a:xfrm>
          <a:prstGeom prst="rect">
            <a:avLst/>
          </a:prstGeom>
        </p:spPr>
      </p:pic>
      <p:sp>
        <p:nvSpPr>
          <p:cNvPr id="7" name="Slide Number Placeholder 6"/>
          <p:cNvSpPr>
            <a:spLocks noGrp="1"/>
          </p:cNvSpPr>
          <p:nvPr>
            <p:ph type="sldNum" sz="quarter" idx="12"/>
          </p:nvPr>
        </p:nvSpPr>
        <p:spPr/>
        <p:txBody>
          <a:bodyPr/>
          <a:lstStyle/>
          <a:p>
            <a:fld id="{A37F5BDD-EF77-4550-9E45-79DA39670EE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r>
              <a:rPr lang="en-US" sz="3600" dirty="0" smtClean="0">
                <a:solidFill>
                  <a:srgbClr val="7F7F7F"/>
                </a:solidFill>
              </a:rPr>
              <a:t>Benefits of Workforce Diversity</a:t>
            </a:r>
          </a:p>
        </p:txBody>
      </p:sp>
      <p:pic>
        <p:nvPicPr>
          <p:cNvPr id="13315" name="Picture 2"/>
          <p:cNvPicPr>
            <a:picLocks noGrp="1" noChangeAspect="1" noChangeArrowheads="1"/>
          </p:cNvPicPr>
          <p:nvPr>
            <p:ph sz="quarter" idx="1"/>
          </p:nvPr>
        </p:nvPicPr>
        <p:blipFill>
          <a:blip r:embed="rId3" cstate="print"/>
          <a:srcRect/>
          <a:stretch>
            <a:fillRect/>
          </a:stretch>
        </p:blipFill>
        <p:spPr>
          <a:xfrm>
            <a:off x="598488" y="1600200"/>
            <a:ext cx="8164512" cy="4267200"/>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Poor Diversity Management </a:t>
            </a:r>
            <a:endParaRPr lang="en-US" dirty="0"/>
          </a:p>
        </p:txBody>
      </p:sp>
      <p:sp>
        <p:nvSpPr>
          <p:cNvPr id="3" name="Content Placeholder 2"/>
          <p:cNvSpPr>
            <a:spLocks noGrp="1"/>
          </p:cNvSpPr>
          <p:nvPr>
            <p:ph sz="quarter" idx="1"/>
          </p:nvPr>
        </p:nvSpPr>
        <p:spPr/>
        <p:txBody>
          <a:bodyPr>
            <a:normAutofit fontScale="47500" lnSpcReduction="20000"/>
          </a:bodyPr>
          <a:lstStyle/>
          <a:p>
            <a:pPr algn="just"/>
            <a:r>
              <a:rPr lang="en-US" sz="3400" dirty="0" smtClean="0"/>
              <a:t>Abercrombie &amp; Fitch paid $50 million to people who alleged in a lawsuit and two class-action suits that it discriminated against minorities and women. </a:t>
            </a:r>
          </a:p>
          <a:p>
            <a:pPr algn="just"/>
            <a:endParaRPr lang="en-US" sz="3400" dirty="0" smtClean="0"/>
          </a:p>
          <a:p>
            <a:pPr algn="just"/>
            <a:r>
              <a:rPr lang="en-US" sz="3400" dirty="0" smtClean="0"/>
              <a:t>A Muslim female employee of  Hollister, was asked to remove her HIJAB, as her look and attire did not go well with the company’s “</a:t>
            </a:r>
            <a:r>
              <a:rPr lang="en-US" sz="3400" i="1" dirty="0" smtClean="0"/>
              <a:t>Look Policy”</a:t>
            </a:r>
            <a:r>
              <a:rPr lang="en-US" sz="3400" dirty="0" smtClean="0"/>
              <a:t>  ( as their policy instructs employee’s clothing and hairstyle, make up and what to wear to work). As the Muslim lady refused she was fired. However after complaining to law authorities, the spokesperson of the company tried to re-accommodate her in a different role. </a:t>
            </a:r>
          </a:p>
          <a:p>
            <a:pPr algn="just"/>
            <a:endParaRPr lang="en-US" sz="3400" dirty="0" smtClean="0"/>
          </a:p>
          <a:p>
            <a:pPr algn="just"/>
            <a:r>
              <a:rPr lang="en-US" sz="3400" dirty="0" smtClean="0"/>
              <a:t>Quest Diagnostics and </a:t>
            </a:r>
            <a:r>
              <a:rPr lang="en-US" sz="3400" dirty="0" err="1" smtClean="0"/>
              <a:t>AmeriPath</a:t>
            </a:r>
            <a:r>
              <a:rPr lang="en-US" sz="3400" dirty="0" smtClean="0"/>
              <a:t>, a subsidiary have been sued in federal court for widespread and systematic discriminatory practices against women. Without admitting guilt, the company agreed to pay $152 million to more than 5,000 current and former female employees. The company also agreed to spend $22.5 million to institute new human resources policies and procedures.</a:t>
            </a:r>
          </a:p>
          <a:p>
            <a:pPr algn="just"/>
            <a:endParaRPr lang="en-US" sz="3400" dirty="0" smtClean="0"/>
          </a:p>
          <a:p>
            <a:pPr algn="just"/>
            <a:r>
              <a:rPr lang="en-US" sz="3400" dirty="0" smtClean="0"/>
              <a:t>Ventura Corporation, a wholesaler of beauty products, was sued by the EEOC for discriminating against men -- the company refused to hire men as sales reps. Talk show host Jimmy Fallon and his network, NBC, was also sued for discriminatory practices against men.</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37F5BDD-EF77-4550-9E45-79DA39670EE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a:r>
              <a:rPr lang="en-US" sz="2400" dirty="0" smtClean="0">
                <a:solidFill>
                  <a:srgbClr val="7F7F7F"/>
                </a:solidFill>
              </a:rPr>
              <a:t>Example: Global Aging: </a:t>
            </a:r>
            <a:br>
              <a:rPr lang="en-US" sz="2400" dirty="0" smtClean="0">
                <a:solidFill>
                  <a:srgbClr val="7F7F7F"/>
                </a:solidFill>
              </a:rPr>
            </a:br>
            <a:r>
              <a:rPr lang="en-US" sz="2400" dirty="0" smtClean="0">
                <a:solidFill>
                  <a:srgbClr val="7F7F7F"/>
                </a:solidFill>
              </a:rPr>
              <a:t>How Much do You Know?</a:t>
            </a:r>
          </a:p>
        </p:txBody>
      </p:sp>
      <p:pic>
        <p:nvPicPr>
          <p:cNvPr id="16387" name="Picture 2"/>
          <p:cNvPicPr>
            <a:picLocks noGrp="1" noChangeAspect="1" noChangeArrowheads="1"/>
          </p:cNvPicPr>
          <p:nvPr>
            <p:ph sz="quarter" idx="1"/>
          </p:nvPr>
        </p:nvPicPr>
        <p:blipFill>
          <a:blip r:embed="rId3" cstate="print"/>
          <a:srcRect/>
          <a:stretch>
            <a:fillRect/>
          </a:stretch>
        </p:blipFill>
        <p:spPr>
          <a:xfrm>
            <a:off x="838200" y="1412876"/>
            <a:ext cx="6934200" cy="4530725"/>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3600" dirty="0" smtClean="0">
                <a:solidFill>
                  <a:srgbClr val="7F7F7F"/>
                </a:solidFill>
              </a:rPr>
              <a:t>Global Aging (cont.)</a:t>
            </a:r>
          </a:p>
        </p:txBody>
      </p:sp>
      <p:pic>
        <p:nvPicPr>
          <p:cNvPr id="17411" name="Picture 2"/>
          <p:cNvPicPr>
            <a:picLocks noGrp="1" noChangeAspect="1" noChangeArrowheads="1"/>
          </p:cNvPicPr>
          <p:nvPr>
            <p:ph sz="quarter" idx="1"/>
          </p:nvPr>
        </p:nvPicPr>
        <p:blipFill>
          <a:blip r:embed="rId3" cstate="print"/>
          <a:srcRect/>
          <a:stretch>
            <a:fillRect/>
          </a:stretch>
        </p:blipFill>
        <p:spPr>
          <a:xfrm>
            <a:off x="357190" y="1905000"/>
            <a:ext cx="7837487" cy="3429000"/>
          </a:xfrm>
          <a:noFill/>
        </p:spPr>
      </p:pic>
      <p:sp>
        <p:nvSpPr>
          <p:cNvPr id="4" name="Slide Number Placeholder 3"/>
          <p:cNvSpPr>
            <a:spLocks noGrp="1"/>
          </p:cNvSpPr>
          <p:nvPr>
            <p:ph type="sldNum" sz="quarter" idx="12"/>
          </p:nvPr>
        </p:nvSpPr>
        <p:spPr/>
        <p:txBody>
          <a:bodyPr/>
          <a:lstStyle/>
          <a:p>
            <a:fld id="{A37F5BDD-EF77-4550-9E45-79DA39670EE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231</TotalTime>
  <Words>793</Words>
  <Application>Microsoft Office PowerPoint</Application>
  <PresentationFormat>On-screen Show (4:3)</PresentationFormat>
  <Paragraphs>120</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Slide 1</vt:lpstr>
      <vt:lpstr>Slide 2</vt:lpstr>
      <vt:lpstr>What is Workforce Diversity?</vt:lpstr>
      <vt:lpstr>Timeline of the Evolution of Workforce Diversity</vt:lpstr>
      <vt:lpstr>Levels of Diversity</vt:lpstr>
      <vt:lpstr>Benefits of Workforce Diversity</vt:lpstr>
      <vt:lpstr>Examples of Poor Diversity Management </vt:lpstr>
      <vt:lpstr>Example: Global Aging:  How Much do You Know?</vt:lpstr>
      <vt:lpstr>Global Aging (cont.)</vt:lpstr>
      <vt:lpstr>Types of Diversity Found in Workplaces</vt:lpstr>
      <vt:lpstr>Types of Diversity</vt:lpstr>
      <vt:lpstr>Types of Diversity (cont,)</vt:lpstr>
      <vt:lpstr>Types of Diversity (cont,)</vt:lpstr>
      <vt:lpstr>Types of Diversity (cont,)</vt:lpstr>
      <vt:lpstr>Challenges in Managing Diversity</vt:lpstr>
      <vt:lpstr>Challenges in Diversity (cont.)</vt:lpstr>
      <vt:lpstr>Forms of Discrimination</vt:lpstr>
      <vt:lpstr>Major Equal Employment Opportunity Laws</vt:lpstr>
      <vt:lpstr>Top Management’s Commitment to Diversity</vt:lpstr>
      <vt:lpstr>What a Good Mentor Does</vt:lpstr>
      <vt:lpstr>Top Management’s Commitment to Diversity (cont,)</vt:lpstr>
      <vt:lpstr>Commitment to Diversity (cont.)</vt:lpstr>
      <vt:lpstr>Terms to Know</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Akib's pc</cp:lastModifiedBy>
  <cp:revision>11</cp:revision>
  <dcterms:created xsi:type="dcterms:W3CDTF">2015-02-21T11:55:55Z</dcterms:created>
  <dcterms:modified xsi:type="dcterms:W3CDTF">2016-10-14T11:56:32Z</dcterms:modified>
</cp:coreProperties>
</file>