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8" r:id="rId3"/>
    <p:sldId id="259" r:id="rId4"/>
    <p:sldId id="287" r:id="rId5"/>
    <p:sldId id="260" r:id="rId6"/>
    <p:sldId id="288" r:id="rId7"/>
    <p:sldId id="261" r:id="rId8"/>
    <p:sldId id="294" r:id="rId9"/>
    <p:sldId id="262" r:id="rId10"/>
    <p:sldId id="263" r:id="rId11"/>
    <p:sldId id="264" r:id="rId12"/>
    <p:sldId id="289" r:id="rId13"/>
    <p:sldId id="265" r:id="rId14"/>
    <p:sldId id="266" r:id="rId15"/>
    <p:sldId id="298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5" r:id="rId24"/>
    <p:sldId id="276" r:id="rId25"/>
    <p:sldId id="277" r:id="rId26"/>
    <p:sldId id="296" r:id="rId27"/>
    <p:sldId id="278" r:id="rId28"/>
    <p:sldId id="279" r:id="rId29"/>
    <p:sldId id="280" r:id="rId30"/>
    <p:sldId id="281" r:id="rId31"/>
    <p:sldId id="292" r:id="rId32"/>
    <p:sldId id="282" r:id="rId33"/>
    <p:sldId id="283" r:id="rId34"/>
    <p:sldId id="284" r:id="rId35"/>
    <p:sldId id="285" r:id="rId36"/>
    <p:sldId id="29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31771-6C59-4CC7-9609-980A085B2355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03ACC-D187-4DBF-AE84-141B4AD75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7BF80-8E25-45D3-AAC6-97EDB5B9A84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72A55F-FA9A-443C-B035-F48904A43A9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17858D-BEAC-4883-87B9-F5951840575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6B705E-87A2-46CA-BA33-9F117CCBD07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B52003-B6D4-4EA8-B964-61D50E8D37F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06DB39-0903-439D-9059-8F1BAEBCD16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5131F1-FED4-4738-BD3A-9A75739CF98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192646-BDA0-4974-9B75-E29C07C2FC0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4F3722-9AA2-42CE-A1AE-770B0976263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D5D54F-9B39-4DED-8033-9743C015082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1C13D8-05AD-4DBC-91B7-466CF60C5FB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747CCB-6F40-4D0F-885A-9F9ED6394AB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D133E0-4E39-475C-83BA-035B572FD50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3CDCC4-4138-40FB-81CE-35959884876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45B7BE-08EE-4F5A-B6A1-27D468A1CDC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EA732C-CC80-4A44-A8E1-E6F7FADE4BC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94889-F603-4FB4-9ACE-1DC588C9B88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939CB-9EDD-42E4-B6AE-1CBA28524FF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CEFED4-C120-4B76-8316-474C096E669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355B809-E554-4547-A6A0-FB620A9C40D2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en-US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62464E-1B97-436C-82FA-21B8751CDF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15A7DD-DDF3-4E9E-B34E-1240E35A5E1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614AA5-DB35-465E-B9A9-80B02BCE0E5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409AFF-EAC4-4AD7-B568-976E4BBAA50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ECC577-DB1A-48E2-9411-E816AF0B722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68798-808F-462C-BE4B-6F407BC6701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05582A-0BD8-4A62-B06B-7AF7C4CC16D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A8DD-874C-4C2B-BD10-97CDFD961B8A}" type="datetime1">
              <a:rPr lang="en-US" smtClean="0"/>
              <a:pPr/>
              <a:t>10/22/2016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AbU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6EAA68-EE2D-4569-B786-62D80D1C90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DB70-AA02-48FD-BFB4-E13602720FFA}" type="datetime1">
              <a:rPr lang="en-US" smtClean="0"/>
              <a:pPr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96EAA68-EE2D-4569-B786-62D80D1C90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7FA0-33E1-4418-A668-6C796CACDCD2}" type="datetime1">
              <a:rPr lang="en-US" smtClean="0"/>
              <a:pPr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AbU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4750-12D4-402B-AE89-11FF64E973B9}" type="datetime1">
              <a:rPr lang="en-US" smtClean="0"/>
              <a:pPr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96EAA68-EE2D-4569-B786-62D80D1C90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8ABC-BEAC-419C-BE8C-89BFF0A5555A}" type="datetime1">
              <a:rPr lang="en-US" smtClean="0"/>
              <a:pPr/>
              <a:t>10/22/2016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6EAA68-EE2D-4569-B786-62D80D1C90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4669739-471C-4737-B2D8-F27D2DCACB3E}" type="datetime1">
              <a:rPr lang="en-US" smtClean="0"/>
              <a:pPr/>
              <a:t>10/22/2016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2D59-CFF6-42A9-A6FD-B1C48693BC92}" type="datetime1">
              <a:rPr lang="en-US" smtClean="0"/>
              <a:pPr/>
              <a:t>10/22/2016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AbU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96EAA68-EE2D-4569-B786-62D80D1C90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D92E-12BF-460F-BA94-4626A33719BC}" type="datetime1">
              <a:rPr lang="en-US" smtClean="0"/>
              <a:pPr/>
              <a:t>10/22/2016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96EAA68-EE2D-4569-B786-62D80D1C9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3CD6-D6A7-4C86-BDB4-7C586B8F1F7B}" type="datetime1">
              <a:rPr lang="en-US" smtClean="0"/>
              <a:pPr/>
              <a:t>10/22/2016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6EAA68-EE2D-4569-B786-62D80D1C9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6EAA68-EE2D-4569-B786-62D80D1C90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0639-67D9-444A-8C63-15B3B50B3E69}" type="datetime1">
              <a:rPr lang="en-US" smtClean="0"/>
              <a:pPr/>
              <a:t>10/22/2016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AbU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96EAA68-EE2D-4569-B786-62D80D1C90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4F53A3E-555F-4877-A64A-0D774CDC397A}" type="datetime1">
              <a:rPr lang="en-US" smtClean="0"/>
              <a:pPr/>
              <a:t>10/22/2016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AbU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844FDDF-6684-4E45-A57B-D94BA98D3C4B}" type="datetime1">
              <a:rPr lang="en-US" smtClean="0"/>
              <a:pPr/>
              <a:t>10/22/2016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AbU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6EAA68-EE2D-4569-B786-62D80D1C90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Chapter- 5</a:t>
            </a:r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757487"/>
            <a:ext cx="8177719" cy="356711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sz="4000" smtClean="0"/>
              <a:t>Green Management and Sustainability</a:t>
            </a:r>
            <a:endParaRPr sz="4000"/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Social Screening - </a:t>
            </a:r>
            <a:r>
              <a:rPr lang="en-US" dirty="0" smtClean="0"/>
              <a:t>applying social criteria (screens) to investment decisions.</a:t>
            </a:r>
          </a:p>
          <a:p>
            <a:pPr algn="just"/>
            <a:r>
              <a:rPr lang="en-US" b="1" dirty="0" smtClean="0"/>
              <a:t>Green Management - </a:t>
            </a:r>
            <a:r>
              <a:rPr lang="en-US" dirty="0" smtClean="0"/>
              <a:t>managers consider the impact of their organization on the natural environment.</a:t>
            </a:r>
          </a:p>
        </p:txBody>
      </p:sp>
      <p:pic>
        <p:nvPicPr>
          <p:cNvPr id="6" name="Content Placeholder 5" descr="going gree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1600200"/>
            <a:ext cx="3886200" cy="4191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Organizations Go Green</a:t>
            </a:r>
            <a:endParaRPr lang="en-US" dirty="0"/>
          </a:p>
        </p:txBody>
      </p:sp>
      <p:sp>
        <p:nvSpPr>
          <p:cNvPr id="14339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sz="2400" b="1" dirty="0" smtClean="0"/>
              <a:t>Legal (or Light Green) Approach - </a:t>
            </a:r>
            <a:r>
              <a:rPr lang="en-US" sz="2400" dirty="0" smtClean="0"/>
              <a:t>firms simply do what is legally required by obeying laws, rules, and regulations willingly and without legal challenge.</a:t>
            </a:r>
          </a:p>
          <a:p>
            <a:pPr algn="just"/>
            <a:r>
              <a:rPr lang="en-US" sz="2400" b="1" dirty="0" smtClean="0"/>
              <a:t>Market Approach - </a:t>
            </a:r>
            <a:r>
              <a:rPr lang="en-US" sz="2400" dirty="0" smtClean="0"/>
              <a:t>firms respond to the preferences of their customers for environmentally friendly products.</a:t>
            </a:r>
          </a:p>
          <a:p>
            <a:pPr algn="just"/>
            <a:r>
              <a:rPr lang="en-US" sz="2400" b="1" dirty="0" smtClean="0"/>
              <a:t>Stakeholder Approach - </a:t>
            </a:r>
            <a:r>
              <a:rPr lang="en-US" sz="2400" dirty="0" smtClean="0"/>
              <a:t>firms work to meet the environmental demands of multiple stakeholders</a:t>
            </a:r>
            <a:r>
              <a:rPr lang="en-US" sz="2400" dirty="0" smtClean="0">
                <a:cs typeface="Arial" charset="0"/>
              </a:rPr>
              <a:t>—</a:t>
            </a:r>
            <a:r>
              <a:rPr lang="en-US" sz="2400" dirty="0" smtClean="0"/>
              <a:t>employees, suppliers, and the community.</a:t>
            </a:r>
          </a:p>
          <a:p>
            <a:pPr algn="just"/>
            <a:r>
              <a:rPr lang="en-US" sz="2400" b="1" dirty="0" smtClean="0"/>
              <a:t>Activist Approach - </a:t>
            </a:r>
            <a:r>
              <a:rPr lang="en-US" sz="2400" dirty="0" smtClean="0"/>
              <a:t>firms look for ways to respect and preserve the environment and be actively socially responsible.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Management In Action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399"/>
            <a:ext cx="6857999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7F7F7F"/>
                </a:solidFill>
              </a:rPr>
              <a:t>Green Approaches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338" y="2514600"/>
            <a:ext cx="8550275" cy="2133600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Managers and Ethical Behavior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b="1" dirty="0" smtClean="0"/>
              <a:t>Ethics</a:t>
            </a:r>
            <a:r>
              <a:rPr lang="en-US" dirty="0" smtClean="0"/>
              <a:t> </a:t>
            </a:r>
            <a:r>
              <a:rPr lang="en-US" b="1" dirty="0" smtClean="0"/>
              <a:t>-</a:t>
            </a:r>
            <a:r>
              <a:rPr lang="en-US" dirty="0" smtClean="0"/>
              <a:t> principles, values, and beliefs that define right and wrong behavior.</a:t>
            </a:r>
          </a:p>
          <a:p>
            <a:pPr>
              <a:spcBef>
                <a:spcPct val="50000"/>
              </a:spcBef>
              <a:buNone/>
            </a:pPr>
            <a:endParaRPr lang="en-US" dirty="0" smtClean="0"/>
          </a:p>
          <a:p>
            <a:r>
              <a:rPr lang="en-US" b="1" dirty="0" smtClean="0"/>
              <a:t>Values - </a:t>
            </a:r>
            <a:r>
              <a:rPr lang="en-US" dirty="0" smtClean="0"/>
              <a:t>basic convictions about what is right and wrong.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124200" y="4419600"/>
            <a:ext cx="3048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i="1" dirty="0">
                <a:solidFill>
                  <a:schemeClr val="accent2">
                    <a:lumMod val="75000"/>
                  </a:schemeClr>
                </a:solidFill>
              </a:rPr>
              <a:t>Right Vs Profitable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ank-you-for-listening-but-wait-theres-more-funny-memes-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509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Personality Variables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Ego Strength - </a:t>
            </a:r>
            <a:r>
              <a:rPr lang="en-US" dirty="0" smtClean="0"/>
              <a:t>a personality measure of the strength of a person’s convictions.</a:t>
            </a:r>
          </a:p>
          <a:p>
            <a:r>
              <a:rPr lang="en-US" b="1" dirty="0" smtClean="0"/>
              <a:t>Locus of Control - </a:t>
            </a:r>
            <a:r>
              <a:rPr lang="en-US" dirty="0" smtClean="0"/>
              <a:t>a personality attribute that measures the degree to which people believe they control their own fate.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98755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7F7F7F"/>
                </a:solidFill>
              </a:rPr>
              <a:t/>
            </a:r>
            <a:br>
              <a:rPr lang="en-US" sz="2800" dirty="0" smtClean="0">
                <a:solidFill>
                  <a:srgbClr val="7F7F7F"/>
                </a:solidFill>
              </a:rPr>
            </a:br>
            <a:r>
              <a:rPr lang="en-US" sz="2800" dirty="0" smtClean="0">
                <a:solidFill>
                  <a:srgbClr val="7F7F7F"/>
                </a:solidFill>
              </a:rPr>
              <a:t/>
            </a:r>
            <a:br>
              <a:rPr lang="en-US" sz="2800" dirty="0" smtClean="0">
                <a:solidFill>
                  <a:srgbClr val="7F7F7F"/>
                </a:solidFill>
              </a:rPr>
            </a:br>
            <a:r>
              <a:rPr lang="en-US" sz="2800" dirty="0" smtClean="0">
                <a:solidFill>
                  <a:srgbClr val="7F7F7F"/>
                </a:solidFill>
              </a:rPr>
              <a:t/>
            </a:r>
            <a:br>
              <a:rPr lang="en-US" sz="2800" dirty="0" smtClean="0">
                <a:solidFill>
                  <a:srgbClr val="7F7F7F"/>
                </a:solidFill>
              </a:rPr>
            </a:br>
            <a:r>
              <a:rPr lang="en-US" sz="2800" dirty="0" smtClean="0">
                <a:solidFill>
                  <a:srgbClr val="7F7F7F"/>
                </a:solidFill>
              </a:rPr>
              <a:t/>
            </a:r>
            <a:br>
              <a:rPr lang="en-US" sz="2800" dirty="0" smtClean="0">
                <a:solidFill>
                  <a:srgbClr val="7F7F7F"/>
                </a:solidFill>
              </a:rPr>
            </a:br>
            <a:r>
              <a:rPr lang="en-US" sz="2800" dirty="0" smtClean="0">
                <a:solidFill>
                  <a:srgbClr val="7F7F7F"/>
                </a:solidFill>
              </a:rPr>
              <a:t/>
            </a:r>
            <a:br>
              <a:rPr lang="en-US" sz="2800" dirty="0" smtClean="0">
                <a:solidFill>
                  <a:srgbClr val="7F7F7F"/>
                </a:solidFill>
              </a:rPr>
            </a:br>
            <a:r>
              <a:rPr lang="en-US" sz="2800" dirty="0" smtClean="0">
                <a:solidFill>
                  <a:srgbClr val="7F7F7F"/>
                </a:solidFill>
              </a:rPr>
              <a:t/>
            </a:r>
            <a:br>
              <a:rPr lang="en-US" sz="2800" dirty="0" smtClean="0">
                <a:solidFill>
                  <a:srgbClr val="7F7F7F"/>
                </a:solidFill>
              </a:rPr>
            </a:br>
            <a:r>
              <a:rPr lang="en-US" sz="2800" dirty="0" smtClean="0">
                <a:solidFill>
                  <a:srgbClr val="7F7F7F"/>
                </a:solidFill>
              </a:rPr>
              <a:t/>
            </a:r>
            <a:br>
              <a:rPr lang="en-US" sz="2800" dirty="0" smtClean="0">
                <a:solidFill>
                  <a:srgbClr val="7F7F7F"/>
                </a:solidFill>
              </a:rPr>
            </a:br>
            <a:r>
              <a:rPr lang="en-US" sz="2800" dirty="0" smtClean="0">
                <a:solidFill>
                  <a:srgbClr val="7F7F7F"/>
                </a:solidFill>
              </a:rPr>
              <a:t/>
            </a:r>
            <a:br>
              <a:rPr lang="en-US" sz="2800" dirty="0" smtClean="0">
                <a:solidFill>
                  <a:srgbClr val="7F7F7F"/>
                </a:solidFill>
              </a:rPr>
            </a:br>
            <a:r>
              <a:rPr lang="en-US" sz="2700" dirty="0" smtClean="0">
                <a:solidFill>
                  <a:srgbClr val="7F7F7F"/>
                </a:solidFill>
              </a:rPr>
              <a:t>Factors that Determine Ethical and Unethical Behavior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8800" y="2438400"/>
            <a:ext cx="8401050" cy="2743200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Moral Development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35000"/>
              </a:spcBef>
            </a:pPr>
            <a:r>
              <a:rPr lang="en-US" sz="2400" smtClean="0"/>
              <a:t>A measure of independence from outside influences</a:t>
            </a:r>
          </a:p>
          <a:p>
            <a:pPr>
              <a:spcBef>
                <a:spcPct val="35000"/>
              </a:spcBef>
            </a:pPr>
            <a:r>
              <a:rPr lang="en-US" sz="2400" smtClean="0"/>
              <a:t>Levels of Individual Moral Development</a:t>
            </a:r>
          </a:p>
          <a:p>
            <a:pPr lvl="1">
              <a:spcBef>
                <a:spcPct val="35000"/>
              </a:spcBef>
            </a:pPr>
            <a:r>
              <a:rPr lang="en-US" sz="2000" smtClean="0"/>
              <a:t>Preconventional level</a:t>
            </a:r>
          </a:p>
          <a:p>
            <a:pPr lvl="1">
              <a:spcBef>
                <a:spcPct val="35000"/>
              </a:spcBef>
            </a:pPr>
            <a:r>
              <a:rPr lang="en-US" sz="2000" smtClean="0"/>
              <a:t>Conventional level</a:t>
            </a:r>
          </a:p>
          <a:p>
            <a:pPr lvl="1">
              <a:spcBef>
                <a:spcPct val="35000"/>
              </a:spcBef>
            </a:pPr>
            <a:r>
              <a:rPr lang="en-US" sz="2000" smtClean="0"/>
              <a:t>Principled level</a:t>
            </a:r>
          </a:p>
          <a:p>
            <a:pPr>
              <a:spcBef>
                <a:spcPct val="35000"/>
              </a:spcBef>
            </a:pPr>
            <a:r>
              <a:rPr lang="en-US" sz="2400" smtClean="0"/>
              <a:t>Stage of moral development interact with:</a:t>
            </a:r>
          </a:p>
          <a:p>
            <a:pPr lvl="1">
              <a:spcBef>
                <a:spcPct val="35000"/>
              </a:spcBef>
            </a:pPr>
            <a:r>
              <a:rPr lang="en-US" sz="2000" smtClean="0"/>
              <a:t>Individual characteristics</a:t>
            </a:r>
          </a:p>
          <a:p>
            <a:pPr lvl="1">
              <a:spcBef>
                <a:spcPct val="35000"/>
              </a:spcBef>
            </a:pPr>
            <a:r>
              <a:rPr lang="en-US" sz="2000" smtClean="0"/>
              <a:t>The organization’s structural design</a:t>
            </a:r>
          </a:p>
          <a:p>
            <a:pPr lvl="1">
              <a:spcBef>
                <a:spcPct val="35000"/>
              </a:spcBef>
            </a:pPr>
            <a:r>
              <a:rPr lang="en-US" sz="2000" smtClean="0"/>
              <a:t>The organization’s culture</a:t>
            </a:r>
          </a:p>
          <a:p>
            <a:pPr lvl="1">
              <a:spcBef>
                <a:spcPct val="35000"/>
              </a:spcBef>
            </a:pPr>
            <a:r>
              <a:rPr lang="en-US" sz="2000" smtClean="0"/>
              <a:t>The intensity of the ethical issue</a:t>
            </a:r>
          </a:p>
          <a:p>
            <a:endParaRPr lang="en-US" sz="20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7F7F7F"/>
                </a:solidFill>
              </a:rPr>
              <a:t>Stages of Moral Development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1938" y="2286000"/>
            <a:ext cx="8531225" cy="2895600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PPT_Banner_CO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2286000"/>
            <a:ext cx="8382000" cy="4060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600" b="1">
                <a:latin typeface="Calibri" pitchFamily="34" charset="0"/>
              </a:rPr>
              <a:t>  Discuss </a:t>
            </a:r>
            <a:r>
              <a:rPr lang="en-US" sz="2600">
                <a:latin typeface="Calibri" pitchFamily="34" charset="0"/>
              </a:rPr>
              <a:t>what it means to be socially responsible and what</a:t>
            </a:r>
          </a:p>
          <a:p>
            <a:pPr>
              <a:buFont typeface="Arial" charset="0"/>
              <a:buNone/>
            </a:pPr>
            <a:r>
              <a:rPr lang="en-US" sz="2600">
                <a:latin typeface="Calibri" pitchFamily="34" charset="0"/>
              </a:rPr>
              <a:t>    factors influence that decision</a:t>
            </a:r>
          </a:p>
          <a:p>
            <a:pPr>
              <a:buFont typeface="Arial" charset="0"/>
              <a:buChar char="•"/>
            </a:pPr>
            <a:r>
              <a:rPr lang="en-US" sz="2600" b="1">
                <a:latin typeface="Calibri" pitchFamily="34" charset="0"/>
              </a:rPr>
              <a:t>  Explain </a:t>
            </a:r>
            <a:r>
              <a:rPr lang="en-US" sz="2600">
                <a:latin typeface="Calibri" pitchFamily="34" charset="0"/>
              </a:rPr>
              <a:t>green management and how organizations can go</a:t>
            </a:r>
          </a:p>
          <a:p>
            <a:pPr>
              <a:buFont typeface="Arial" charset="0"/>
              <a:buNone/>
            </a:pPr>
            <a:r>
              <a:rPr lang="en-US" sz="2600">
                <a:latin typeface="Calibri" pitchFamily="34" charset="0"/>
              </a:rPr>
              <a:t>    green</a:t>
            </a:r>
          </a:p>
          <a:p>
            <a:pPr>
              <a:buFont typeface="Arial" charset="0"/>
              <a:buChar char="•"/>
            </a:pPr>
            <a:r>
              <a:rPr lang="en-US" sz="2600" b="1">
                <a:latin typeface="Calibri" pitchFamily="34" charset="0"/>
              </a:rPr>
              <a:t>  Discuss </a:t>
            </a:r>
            <a:r>
              <a:rPr lang="en-US" sz="2600">
                <a:latin typeface="Calibri" pitchFamily="34" charset="0"/>
              </a:rPr>
              <a:t>the factors that lead to ethical and unethical </a:t>
            </a:r>
          </a:p>
          <a:p>
            <a:pPr>
              <a:buFont typeface="Arial" charset="0"/>
              <a:buNone/>
            </a:pPr>
            <a:r>
              <a:rPr lang="en-US" sz="2600">
                <a:latin typeface="Calibri" pitchFamily="34" charset="0"/>
              </a:rPr>
              <a:t>    behavior</a:t>
            </a:r>
          </a:p>
          <a:p>
            <a:pPr>
              <a:buFont typeface="Arial" charset="0"/>
              <a:buChar char="•"/>
            </a:pPr>
            <a:r>
              <a:rPr lang="en-US" sz="2600" b="1">
                <a:latin typeface="Calibri" pitchFamily="34" charset="0"/>
              </a:rPr>
              <a:t>  Describe </a:t>
            </a:r>
            <a:r>
              <a:rPr lang="en-US" sz="2600">
                <a:latin typeface="Calibri" pitchFamily="34" charset="0"/>
              </a:rPr>
              <a:t>management’s role in encouraging ethical </a:t>
            </a:r>
          </a:p>
          <a:p>
            <a:pPr>
              <a:buFont typeface="Arial" charset="0"/>
              <a:buNone/>
            </a:pPr>
            <a:r>
              <a:rPr lang="en-US" sz="2600">
                <a:latin typeface="Calibri" pitchFamily="34" charset="0"/>
              </a:rPr>
              <a:t>    behavior</a:t>
            </a:r>
          </a:p>
          <a:p>
            <a:pPr>
              <a:buFont typeface="Arial" charset="0"/>
              <a:buChar char="•"/>
            </a:pPr>
            <a:r>
              <a:rPr lang="en-US" sz="2600" b="1">
                <a:latin typeface="Calibri" pitchFamily="34" charset="0"/>
              </a:rPr>
              <a:t>  Discuss </a:t>
            </a:r>
            <a:r>
              <a:rPr lang="en-US" sz="2600">
                <a:latin typeface="Calibri" pitchFamily="34" charset="0"/>
              </a:rPr>
              <a:t>current social responsibility and ethics issues</a:t>
            </a:r>
          </a:p>
          <a:p>
            <a:endParaRPr lang="en-US" sz="260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Structural Variables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spcBef>
                <a:spcPct val="40000"/>
              </a:spcBef>
            </a:pPr>
            <a:r>
              <a:rPr lang="en-US" dirty="0" smtClean="0"/>
              <a:t>Organizational characteristics and mechanisms that guide and influence individual ethics </a:t>
            </a:r>
          </a:p>
          <a:p>
            <a:pPr algn="just">
              <a:spcBef>
                <a:spcPct val="40000"/>
              </a:spcBef>
            </a:pPr>
            <a:r>
              <a:rPr lang="en-US" dirty="0" smtClean="0"/>
              <a:t>Examples include:</a:t>
            </a:r>
          </a:p>
          <a:p>
            <a:pPr lvl="1" algn="just">
              <a:spcBef>
                <a:spcPct val="40000"/>
              </a:spcBef>
            </a:pPr>
            <a:r>
              <a:rPr lang="en-US" dirty="0" smtClean="0"/>
              <a:t>Performance appraisal systems</a:t>
            </a:r>
          </a:p>
          <a:p>
            <a:pPr lvl="1" algn="just">
              <a:spcBef>
                <a:spcPct val="40000"/>
              </a:spcBef>
            </a:pPr>
            <a:r>
              <a:rPr lang="en-US" dirty="0" smtClean="0"/>
              <a:t>Reward allocation systems</a:t>
            </a:r>
          </a:p>
          <a:p>
            <a:pPr lvl="1" algn="just">
              <a:spcBef>
                <a:spcPct val="40000"/>
              </a:spcBef>
            </a:pPr>
            <a:r>
              <a:rPr lang="en-US" dirty="0" smtClean="0"/>
              <a:t>Behaviors (ethical) of managers</a:t>
            </a:r>
          </a:p>
          <a:p>
            <a:pPr algn="just"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Organization’s Culture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b="1" dirty="0" smtClean="0"/>
              <a:t>Values-Based Management -</a:t>
            </a:r>
            <a:r>
              <a:rPr lang="en-US" dirty="0" smtClean="0"/>
              <a:t> an approach to managing in which managers establish and uphold an organization’s shared values.</a:t>
            </a:r>
          </a:p>
          <a:p>
            <a:pPr algn="just">
              <a:lnSpc>
                <a:spcPct val="90000"/>
              </a:lnSpc>
            </a:pPr>
            <a:r>
              <a:rPr lang="en-US" dirty="0" smtClean="0"/>
              <a:t>The Purposes of Shared Values</a:t>
            </a:r>
          </a:p>
          <a:p>
            <a:pPr lvl="2" algn="just">
              <a:lnSpc>
                <a:spcPct val="90000"/>
              </a:lnSpc>
            </a:pPr>
            <a:r>
              <a:rPr lang="en-US" dirty="0" smtClean="0"/>
              <a:t>Guiding managerial decisions</a:t>
            </a:r>
          </a:p>
          <a:p>
            <a:pPr lvl="2" algn="just">
              <a:lnSpc>
                <a:spcPct val="90000"/>
              </a:lnSpc>
            </a:pPr>
            <a:r>
              <a:rPr lang="en-US" dirty="0" smtClean="0"/>
              <a:t>Shaping employee behavior</a:t>
            </a:r>
          </a:p>
          <a:p>
            <a:pPr lvl="2" algn="just">
              <a:lnSpc>
                <a:spcPct val="90000"/>
              </a:lnSpc>
            </a:pPr>
            <a:r>
              <a:rPr lang="en-US" dirty="0" smtClean="0"/>
              <a:t>Influencing the direction of marketing efforts</a:t>
            </a:r>
          </a:p>
          <a:p>
            <a:pPr lvl="2" algn="just">
              <a:lnSpc>
                <a:spcPct val="90000"/>
              </a:lnSpc>
            </a:pPr>
            <a:r>
              <a:rPr lang="en-US" dirty="0" smtClean="0"/>
              <a:t>Building team spirit</a:t>
            </a:r>
          </a:p>
          <a:p>
            <a:pPr algn="just">
              <a:lnSpc>
                <a:spcPct val="90000"/>
              </a:lnSpc>
            </a:pPr>
            <a:r>
              <a:rPr lang="en-US" dirty="0" smtClean="0"/>
              <a:t>The Bottom Line on Shared Corporate Values</a:t>
            </a:r>
          </a:p>
          <a:p>
            <a:pPr lvl="2" algn="just">
              <a:lnSpc>
                <a:spcPct val="90000"/>
              </a:lnSpc>
            </a:pPr>
            <a:r>
              <a:rPr lang="en-US" dirty="0" smtClean="0"/>
              <a:t>An organization’s values are reflected in the decisions and actions of its employees</a:t>
            </a:r>
          </a:p>
          <a:p>
            <a:pPr algn="just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Issue Intensity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Characteristics determine issue intensity or how important an ethical issue is to an individual: greatness of harm, consensus of wrong, probability of harm, immediacy of consequences, proximity to victim(s), and concentration of effect.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Ethics in an International Context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Ethical standards are not universal</a:t>
            </a:r>
          </a:p>
          <a:p>
            <a:pPr lvl="1"/>
            <a:r>
              <a:rPr lang="en-US" dirty="0" smtClean="0"/>
              <a:t>Social and cultural differences determine acceptable behaviors.</a:t>
            </a:r>
          </a:p>
          <a:p>
            <a:r>
              <a:rPr lang="en-US" dirty="0" smtClean="0"/>
              <a:t>Foreign Corrupt Practices Act</a:t>
            </a:r>
          </a:p>
          <a:p>
            <a:pPr lvl="1"/>
            <a:r>
              <a:rPr lang="en-US" dirty="0" smtClean="0"/>
              <a:t>It is illegal to corrupt a foreign official, yet “token” payments to officials are permissible when doing so is an accepted practice in that country.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98755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7F7F7F"/>
                </a:solidFill>
              </a:rPr>
              <a:t>Ten Principles of the UN Global Compact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676400"/>
            <a:ext cx="7315200" cy="4489450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Encouraging Ethical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  <a:defRPr/>
            </a:pPr>
            <a:r>
              <a:rPr lang="en-US" sz="2800" dirty="0" smtClean="0"/>
              <a:t>Hire individuals with high ethical standards.</a:t>
            </a:r>
          </a:p>
          <a:p>
            <a:pPr marL="533400" indent="-533400">
              <a:buFontTx/>
              <a:buAutoNum type="arabicPeriod"/>
              <a:defRPr/>
            </a:pPr>
            <a:r>
              <a:rPr lang="en-US" sz="2800" dirty="0" smtClean="0"/>
              <a:t>Establish codes of ethics and decision rules.</a:t>
            </a:r>
          </a:p>
          <a:p>
            <a:pPr marL="533400" indent="-533400">
              <a:buFontTx/>
              <a:buAutoNum type="arabicPeriod"/>
              <a:defRPr/>
            </a:pPr>
            <a:r>
              <a:rPr lang="en-US" sz="2800" dirty="0" smtClean="0"/>
              <a:t>Lead by example.</a:t>
            </a:r>
          </a:p>
          <a:p>
            <a:pPr marL="533400" indent="-533400">
              <a:buFontTx/>
              <a:buAutoNum type="arabicPeriod"/>
              <a:defRPr/>
            </a:pPr>
            <a:r>
              <a:rPr lang="en-US" sz="2800" dirty="0" smtClean="0"/>
              <a:t>Set realistic job goals and include ethics in performance appraisals.</a:t>
            </a:r>
          </a:p>
          <a:p>
            <a:pPr marL="533400" indent="-533400">
              <a:buFontTx/>
              <a:buAutoNum type="arabicPeriod"/>
              <a:defRPr/>
            </a:pPr>
            <a:r>
              <a:rPr lang="en-US" sz="2800" dirty="0" smtClean="0"/>
              <a:t>Provide ethics training.</a:t>
            </a:r>
          </a:p>
          <a:p>
            <a:pPr marL="533400" indent="-533400">
              <a:buFontTx/>
              <a:buAutoNum type="arabicPeriod"/>
              <a:defRPr/>
            </a:pPr>
            <a:r>
              <a:rPr lang="en-US" sz="2800" dirty="0" smtClean="0"/>
              <a:t>Conduct independent social audits.</a:t>
            </a:r>
          </a:p>
          <a:p>
            <a:pPr marL="533400" indent="-533400">
              <a:buFontTx/>
              <a:buAutoNum type="arabicPeriod"/>
              <a:defRPr/>
            </a:pPr>
            <a:r>
              <a:rPr lang="en-US" sz="2800" dirty="0" smtClean="0"/>
              <a:t>Provide support for individuals facing ethical dilemmas.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eep-calm-and-follow-the-code-of-conduct-7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Code of Ethics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 algn="just"/>
            <a:r>
              <a:rPr lang="en-US" b="1" dirty="0" smtClean="0"/>
              <a:t>Code of Ethics - </a:t>
            </a:r>
            <a:r>
              <a:rPr lang="en-US" dirty="0" smtClean="0"/>
              <a:t>a formal statement of an organization’s primary values and the ethical rules it expects its employees to follow.</a:t>
            </a:r>
          </a:p>
        </p:txBody>
      </p:sp>
      <p:pic>
        <p:nvPicPr>
          <p:cNvPr id="4" name="Picture 3" descr="co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524000"/>
            <a:ext cx="6477000" cy="2895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7F7F7F"/>
                </a:solidFill>
              </a:rPr>
              <a:t>Code of Ethics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600200"/>
            <a:ext cx="7239000" cy="4389438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7F7F7F"/>
                </a:solidFill>
              </a:rPr>
              <a:t>Code of Ethics (cont.)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1676400"/>
            <a:ext cx="7010400" cy="4495800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sz="2800" b="1" dirty="0" smtClean="0"/>
              <a:t>Social Obligation -</a:t>
            </a:r>
            <a:r>
              <a:rPr lang="en-US" sz="2800" dirty="0" smtClean="0"/>
              <a:t> the obligation of a business to meet its economic and legal responsibilities and nothing more.</a:t>
            </a:r>
          </a:p>
          <a:p>
            <a:pPr algn="just"/>
            <a:r>
              <a:rPr lang="en-US" sz="2800" b="1" dirty="0" smtClean="0"/>
              <a:t>Social Responsiveness - </a:t>
            </a:r>
            <a:r>
              <a:rPr lang="en-US" sz="2800" dirty="0" smtClean="0"/>
              <a:t>when a firm engages in social actions in response to some popular social need.</a:t>
            </a:r>
          </a:p>
          <a:p>
            <a:pPr algn="just"/>
            <a:r>
              <a:rPr lang="en-US" sz="2800" b="1" dirty="0" smtClean="0"/>
              <a:t>Social Responsibility - </a:t>
            </a:r>
            <a:r>
              <a:rPr lang="en-US" sz="2800" dirty="0" smtClean="0"/>
              <a:t>a business’s intention, beyond its legal and economic obligations, to do the right things and act in ways that are good for society.</a:t>
            </a:r>
          </a:p>
          <a:p>
            <a:pPr algn="just"/>
            <a:endParaRPr lang="en-US" sz="2800" dirty="0" smtClean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91135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7F7F7F"/>
                </a:solidFill>
              </a:rPr>
              <a:t>From Obligation to Responsiveness </a:t>
            </a:r>
            <a:br>
              <a:rPr lang="en-US" sz="2800" dirty="0" smtClean="0">
                <a:solidFill>
                  <a:srgbClr val="7F7F7F"/>
                </a:solidFill>
              </a:rPr>
            </a:br>
            <a:r>
              <a:rPr lang="en-US" sz="2800" dirty="0" smtClean="0">
                <a:solidFill>
                  <a:srgbClr val="7F7F7F"/>
                </a:solidFill>
              </a:rPr>
              <a:t>to Responsibility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Value of Ethics Training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7545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endParaRPr lang="en-US" sz="3000" dirty="0" smtClean="0"/>
          </a:p>
          <a:p>
            <a:pPr>
              <a:spcBef>
                <a:spcPct val="50000"/>
              </a:spcBef>
            </a:pPr>
            <a:r>
              <a:rPr lang="en-US" sz="3000" dirty="0" smtClean="0"/>
              <a:t>Can make a difference in ethical behaviors</a:t>
            </a:r>
          </a:p>
          <a:p>
            <a:pPr>
              <a:spcBef>
                <a:spcPct val="50000"/>
              </a:spcBef>
            </a:pPr>
            <a:r>
              <a:rPr lang="en-US" sz="3000" dirty="0" smtClean="0"/>
              <a:t>Increases employee awareness of ethical issues in business decisions</a:t>
            </a:r>
          </a:p>
          <a:p>
            <a:pPr>
              <a:spcBef>
                <a:spcPct val="50000"/>
              </a:spcBef>
            </a:pPr>
            <a:r>
              <a:rPr lang="en-US" sz="3000" dirty="0" smtClean="0"/>
              <a:t>Clarifies and reinforces the organization’s standards of conduct</a:t>
            </a:r>
          </a:p>
          <a:p>
            <a:pPr>
              <a:spcBef>
                <a:spcPct val="50000"/>
              </a:spcBef>
            </a:pPr>
            <a:r>
              <a:rPr lang="en-US" sz="3000" dirty="0" smtClean="0"/>
              <a:t>Helps employees become more confident that they will have the organization’s support when taking unpopular but ethically correct stances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An Usual Structure of an Ethical Organizational Environment  </a:t>
            </a:r>
            <a:endParaRPr lang="en-US" sz="2400" dirty="0"/>
          </a:p>
        </p:txBody>
      </p:sp>
      <p:pic>
        <p:nvPicPr>
          <p:cNvPr id="4" name="Picture 6" descr="Fig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0001"/>
          <a:stretch>
            <a:fillRect/>
          </a:stretch>
        </p:blipFill>
        <p:spPr bwMode="auto">
          <a:xfrm>
            <a:off x="304800" y="1676400"/>
            <a:ext cx="8610600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7F7F7F"/>
                </a:solidFill>
              </a:rPr>
              <a:t>A Process for Addressing Ethical Dilemmas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133600"/>
            <a:ext cx="9144000" cy="1965325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Promoting Positive Social Change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 algn="just"/>
            <a:r>
              <a:rPr lang="en-US" b="1" dirty="0" smtClean="0"/>
              <a:t>Whistle-Blower -</a:t>
            </a:r>
            <a:r>
              <a:rPr lang="en-US" dirty="0" smtClean="0"/>
              <a:t> individuals who raise ethical concerns or issues to others.</a:t>
            </a:r>
          </a:p>
          <a:p>
            <a:pPr algn="just"/>
            <a:r>
              <a:rPr lang="en-US" b="1" dirty="0" smtClean="0"/>
              <a:t>Social Entrepreneur - </a:t>
            </a:r>
            <a:r>
              <a:rPr lang="en-US" dirty="0" smtClean="0"/>
              <a:t>an individual or organization who seeks out opportunities to improve society by using practical, innovative, and sustainable approaches.</a:t>
            </a:r>
          </a:p>
        </p:txBody>
      </p:sp>
      <p:pic>
        <p:nvPicPr>
          <p:cNvPr id="8" name="Picture 8" descr="whistle blowing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752600"/>
            <a:ext cx="2819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7F7F7F"/>
                </a:solidFill>
              </a:rPr>
              <a:t>Becoming an Ethical Leader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343400"/>
          </a:xfrm>
        </p:spPr>
        <p:txBody>
          <a:bodyPr>
            <a:normAutofit fontScale="92500" lnSpcReduction="20000"/>
          </a:bodyPr>
          <a:lstStyle/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Be a good role model by being ethical and honest.</a:t>
            </a:r>
          </a:p>
          <a:p>
            <a:pPr lvl="1" algn="just"/>
            <a:r>
              <a:rPr lang="en-US" sz="2400" dirty="0" smtClean="0"/>
              <a:t>Tell the truth always.</a:t>
            </a:r>
          </a:p>
          <a:p>
            <a:pPr lvl="1" algn="just"/>
            <a:r>
              <a:rPr lang="en-US" sz="2400" dirty="0" smtClean="0"/>
              <a:t>Don’t hide or manipulate information.</a:t>
            </a:r>
          </a:p>
          <a:p>
            <a:pPr lvl="1" algn="just"/>
            <a:r>
              <a:rPr lang="en-US" sz="2400" dirty="0" smtClean="0"/>
              <a:t>Be willing to admit your failures.</a:t>
            </a:r>
          </a:p>
          <a:p>
            <a:pPr algn="just"/>
            <a:r>
              <a:rPr lang="en-US" sz="2800" dirty="0" smtClean="0"/>
              <a:t>Share your personal values by regularly communicating them to employees.</a:t>
            </a:r>
          </a:p>
          <a:p>
            <a:pPr algn="just"/>
            <a:r>
              <a:rPr lang="en-US" sz="2800" dirty="0" smtClean="0"/>
              <a:t>Stress the organization’s or team’s important shared values.</a:t>
            </a:r>
          </a:p>
          <a:p>
            <a:pPr algn="just"/>
            <a:r>
              <a:rPr lang="en-US" sz="2800" dirty="0" smtClean="0"/>
              <a:t>Use the reward system to hold everyone accountable to the values.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Terms to Know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2947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sz="2400" smtClean="0"/>
              <a:t>Social obligation</a:t>
            </a:r>
          </a:p>
          <a:p>
            <a:pPr>
              <a:spcBef>
                <a:spcPct val="25000"/>
              </a:spcBef>
            </a:pPr>
            <a:r>
              <a:rPr lang="en-US" sz="2400" smtClean="0"/>
              <a:t>Classical view</a:t>
            </a:r>
          </a:p>
          <a:p>
            <a:pPr>
              <a:spcBef>
                <a:spcPct val="25000"/>
              </a:spcBef>
            </a:pPr>
            <a:r>
              <a:rPr lang="en-US" sz="2400" smtClean="0"/>
              <a:t>Socioeconomic view</a:t>
            </a:r>
          </a:p>
          <a:p>
            <a:pPr>
              <a:spcBef>
                <a:spcPct val="25000"/>
              </a:spcBef>
            </a:pPr>
            <a:r>
              <a:rPr lang="en-US" sz="2400" smtClean="0"/>
              <a:t>Social responsiveness</a:t>
            </a:r>
          </a:p>
          <a:p>
            <a:pPr>
              <a:spcBef>
                <a:spcPct val="25000"/>
              </a:spcBef>
            </a:pPr>
            <a:r>
              <a:rPr lang="en-US" sz="2400" smtClean="0"/>
              <a:t>Social responsibility</a:t>
            </a:r>
          </a:p>
          <a:p>
            <a:pPr>
              <a:spcBef>
                <a:spcPct val="25000"/>
              </a:spcBef>
            </a:pPr>
            <a:r>
              <a:rPr lang="en-US" sz="2400" smtClean="0"/>
              <a:t>Social screening</a:t>
            </a:r>
          </a:p>
          <a:p>
            <a:pPr>
              <a:spcBef>
                <a:spcPct val="25000"/>
              </a:spcBef>
            </a:pPr>
            <a:r>
              <a:rPr lang="en-US" sz="2400" smtClean="0"/>
              <a:t>Green management</a:t>
            </a:r>
          </a:p>
          <a:p>
            <a:pPr>
              <a:spcBef>
                <a:spcPct val="25000"/>
              </a:spcBef>
            </a:pPr>
            <a:r>
              <a:rPr lang="en-US" sz="2400" smtClean="0"/>
              <a:t>Ethics</a:t>
            </a:r>
          </a:p>
          <a:p>
            <a:pPr>
              <a:spcBef>
                <a:spcPct val="25000"/>
              </a:spcBef>
            </a:pPr>
            <a:endParaRPr lang="en-US" sz="2400" smtClean="0"/>
          </a:p>
          <a:p>
            <a:endParaRPr lang="en-US" sz="2400" smtClean="0"/>
          </a:p>
        </p:txBody>
      </p:sp>
      <p:sp>
        <p:nvSpPr>
          <p:cNvPr id="82948" name="Content Placeholder 5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sz="2400" smtClean="0"/>
              <a:t>Values</a:t>
            </a:r>
          </a:p>
          <a:p>
            <a:pPr>
              <a:spcBef>
                <a:spcPct val="25000"/>
              </a:spcBef>
            </a:pPr>
            <a:r>
              <a:rPr lang="en-US" sz="2400" smtClean="0"/>
              <a:t>Ego strength</a:t>
            </a:r>
          </a:p>
          <a:p>
            <a:pPr>
              <a:spcBef>
                <a:spcPct val="25000"/>
              </a:spcBef>
            </a:pPr>
            <a:r>
              <a:rPr lang="en-US" sz="2400" smtClean="0"/>
              <a:t>Locus of control</a:t>
            </a:r>
          </a:p>
          <a:p>
            <a:pPr>
              <a:spcBef>
                <a:spcPct val="25000"/>
              </a:spcBef>
            </a:pPr>
            <a:r>
              <a:rPr lang="en-US" sz="2400" smtClean="0"/>
              <a:t>Values-based management</a:t>
            </a:r>
          </a:p>
          <a:p>
            <a:pPr>
              <a:spcBef>
                <a:spcPct val="25000"/>
              </a:spcBef>
            </a:pPr>
            <a:r>
              <a:rPr lang="en-US" sz="2400" smtClean="0"/>
              <a:t>Code of ethics</a:t>
            </a:r>
          </a:p>
          <a:p>
            <a:pPr>
              <a:spcBef>
                <a:spcPct val="25000"/>
              </a:spcBef>
            </a:pPr>
            <a:r>
              <a:rPr lang="en-US" sz="2400" smtClean="0"/>
              <a:t>Whistle-blower</a:t>
            </a:r>
          </a:p>
          <a:p>
            <a:pPr>
              <a:spcBef>
                <a:spcPct val="25000"/>
              </a:spcBef>
            </a:pPr>
            <a:r>
              <a:rPr lang="en-US" sz="2400" smtClean="0"/>
              <a:t>Social entrepreneur</a:t>
            </a:r>
          </a:p>
          <a:p>
            <a:pPr>
              <a:spcBef>
                <a:spcPct val="25000"/>
              </a:spcBef>
            </a:pPr>
            <a:endParaRPr lang="en-US" sz="2400" smtClean="0"/>
          </a:p>
          <a:p>
            <a:endParaRPr lang="en-US" sz="24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hank-you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7916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Obligation or Responsiveness?</a:t>
            </a:r>
            <a:endParaRPr lang="en-US" dirty="0"/>
          </a:p>
        </p:txBody>
      </p:sp>
      <p:pic>
        <p:nvPicPr>
          <p:cNvPr id="4" name="Content Placeholder 3" descr="cs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8229600" cy="472439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Classical View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spcBef>
                <a:spcPct val="50000"/>
              </a:spcBef>
            </a:pPr>
            <a:r>
              <a:rPr lang="en-US" dirty="0" smtClean="0"/>
              <a:t>Management’s only social responsibility is to maximize profits (create a financial return) by operating the business in the best interests of the stockholders (owners of the corporation).</a:t>
            </a:r>
          </a:p>
          <a:p>
            <a:pPr algn="just">
              <a:spcBef>
                <a:spcPct val="50000"/>
              </a:spcBef>
            </a:pPr>
            <a:r>
              <a:rPr lang="en-US" dirty="0" smtClean="0"/>
              <a:t>Expending the firm’s resources on doing “social good” unjustifiably increases costs that lower profits to the owners and raises prices to consumers.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Milton’s View</a:t>
            </a:r>
            <a:endParaRPr lang="en-US" dirty="0"/>
          </a:p>
        </p:txBody>
      </p:sp>
      <p:pic>
        <p:nvPicPr>
          <p:cNvPr id="4" name="Content Placeholder 3" descr="milt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14400" b="9600"/>
          <a:stretch>
            <a:fillRect/>
          </a:stretch>
        </p:blipFill>
        <p:spPr>
          <a:xfrm>
            <a:off x="457200" y="1752600"/>
            <a:ext cx="8096250" cy="3505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Socioeconomic View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spcBef>
                <a:spcPct val="50000"/>
              </a:spcBef>
            </a:pPr>
            <a:r>
              <a:rPr lang="en-US" sz="2800" dirty="0" smtClean="0"/>
              <a:t>Management’s social responsibility goes beyond making profits to include protecting and improving society’s welfare.</a:t>
            </a:r>
          </a:p>
          <a:p>
            <a:pPr algn="just">
              <a:spcBef>
                <a:spcPct val="50000"/>
              </a:spcBef>
            </a:pPr>
            <a:r>
              <a:rPr lang="en-US" sz="2800" dirty="0" smtClean="0"/>
              <a:t>Corporations are not independent entities responsible only to stockholders.</a:t>
            </a:r>
          </a:p>
          <a:p>
            <a:pPr algn="just">
              <a:spcBef>
                <a:spcPct val="50000"/>
              </a:spcBef>
            </a:pPr>
            <a:r>
              <a:rPr lang="en-US" sz="2800" dirty="0" smtClean="0"/>
              <a:t>Firms have a moral responsibility to larger society to become involved in social, legal, and political issues.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“To do the right thing”</a:t>
            </a:r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OSHIBA\Downloads\IMG_6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7F7F7F"/>
                </a:solidFill>
              </a:rPr>
              <a:t>Arguments For and Against Social</a:t>
            </a:r>
            <a:br>
              <a:rPr lang="en-US" sz="2400" dirty="0" smtClean="0">
                <a:solidFill>
                  <a:srgbClr val="7F7F7F"/>
                </a:solidFill>
              </a:rPr>
            </a:br>
            <a:r>
              <a:rPr lang="en-US" sz="2400" dirty="0" smtClean="0">
                <a:solidFill>
                  <a:srgbClr val="7F7F7F"/>
                </a:solidFill>
              </a:rPr>
              <a:t>Responsibility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600200"/>
            <a:ext cx="7772400" cy="4525963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AA68-EE2D-4569-B786-62D80D1C900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128</TotalTime>
  <Words>1029</Words>
  <Application>Microsoft Office PowerPoint</Application>
  <PresentationFormat>On-screen Show (4:3)</PresentationFormat>
  <Paragraphs>199</Paragraphs>
  <Slides>36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Civic</vt:lpstr>
      <vt:lpstr>Chapter- 5</vt:lpstr>
      <vt:lpstr>Slide 2</vt:lpstr>
      <vt:lpstr>From Obligation to Responsiveness  to Responsibility</vt:lpstr>
      <vt:lpstr>Social Obligation or Responsiveness?</vt:lpstr>
      <vt:lpstr>The Classical View</vt:lpstr>
      <vt:lpstr>Milton’s View</vt:lpstr>
      <vt:lpstr>The Socioeconomic View</vt:lpstr>
      <vt:lpstr>Slide 8</vt:lpstr>
      <vt:lpstr>Arguments For and Against Social Responsibility</vt:lpstr>
      <vt:lpstr>Green Management and Sustainability</vt:lpstr>
      <vt:lpstr>How Organizations Go Green</vt:lpstr>
      <vt:lpstr>Green Management In Action</vt:lpstr>
      <vt:lpstr>Green Approaches</vt:lpstr>
      <vt:lpstr>Managers and Ethical Behavior</vt:lpstr>
      <vt:lpstr>Slide 15</vt:lpstr>
      <vt:lpstr>Personality Variables</vt:lpstr>
      <vt:lpstr>        Factors that Determine Ethical and Unethical Behavior</vt:lpstr>
      <vt:lpstr>Moral Development</vt:lpstr>
      <vt:lpstr>Stages of Moral Development</vt:lpstr>
      <vt:lpstr>Structural Variables</vt:lpstr>
      <vt:lpstr>Organization’s Culture</vt:lpstr>
      <vt:lpstr>Issue Intensity</vt:lpstr>
      <vt:lpstr>Ethics in an International Context</vt:lpstr>
      <vt:lpstr>Ten Principles of the UN Global Compact</vt:lpstr>
      <vt:lpstr>Encouraging Ethical Behavior</vt:lpstr>
      <vt:lpstr>Slide 26</vt:lpstr>
      <vt:lpstr>Code of Ethics</vt:lpstr>
      <vt:lpstr>Code of Ethics</vt:lpstr>
      <vt:lpstr>Code of Ethics (cont.)</vt:lpstr>
      <vt:lpstr>The Value of Ethics Training</vt:lpstr>
      <vt:lpstr>An Usual Structure of an Ethical Organizational Environment  </vt:lpstr>
      <vt:lpstr>A Process for Addressing Ethical Dilemmas</vt:lpstr>
      <vt:lpstr>Promoting Positive Social Change</vt:lpstr>
      <vt:lpstr>Becoming an Ethical Leader</vt:lpstr>
      <vt:lpstr>Terms to Know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CHP- 5</dc:title>
  <dc:creator>TOSHIBA</dc:creator>
  <cp:lastModifiedBy>Akib's pc</cp:lastModifiedBy>
  <cp:revision>11</cp:revision>
  <dcterms:created xsi:type="dcterms:W3CDTF">2015-02-23T17:55:16Z</dcterms:created>
  <dcterms:modified xsi:type="dcterms:W3CDTF">2016-10-22T00:41:21Z</dcterms:modified>
</cp:coreProperties>
</file>