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8918-8389-364F-BBF0-34F0418469BB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94E4-47BC-EA42-A4FF-3AA39C3CF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74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8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89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7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37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19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9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94E4-47BC-EA42-A4FF-3AA39C3CFD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92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706" y="4574617"/>
            <a:ext cx="7963647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MGT 210</a:t>
            </a:r>
            <a:br>
              <a:rPr lang="en-US" dirty="0" smtClean="0"/>
            </a:br>
            <a:r>
              <a:rPr lang="en-US" dirty="0" smtClean="0"/>
              <a:t>Chapter 8: Foundations of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70" y="164353"/>
            <a:ext cx="8741336" cy="43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98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Types of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386669"/>
            <a:ext cx="3657413" cy="1965960"/>
          </a:xfrm>
        </p:spPr>
        <p:txBody>
          <a:bodyPr/>
          <a:lstStyle/>
          <a:p>
            <a:r>
              <a:rPr lang="en-US" b="1" dirty="0">
                <a:latin typeface="Calibri" charset="0"/>
              </a:rPr>
              <a:t>Long-Term Plans </a:t>
            </a:r>
          </a:p>
          <a:p>
            <a:pPr lvl="1"/>
            <a:r>
              <a:rPr lang="en-US" dirty="0">
                <a:latin typeface="Calibri" charset="0"/>
              </a:rPr>
              <a:t>Time frames </a:t>
            </a:r>
            <a:r>
              <a:rPr lang="en-US" u="sng" dirty="0">
                <a:latin typeface="Calibri" charset="0"/>
              </a:rPr>
              <a:t>extending beyond three years.</a:t>
            </a:r>
          </a:p>
          <a:p>
            <a:r>
              <a:rPr lang="en-US" b="1" dirty="0">
                <a:latin typeface="Calibri" charset="0"/>
              </a:rPr>
              <a:t>Short-Term Plans</a:t>
            </a:r>
          </a:p>
          <a:p>
            <a:pPr lvl="1"/>
            <a:r>
              <a:rPr lang="en-US" dirty="0">
                <a:latin typeface="Calibri" charset="0"/>
              </a:rPr>
              <a:t>Time frames of </a:t>
            </a:r>
            <a:r>
              <a:rPr lang="en-US" u="sng" dirty="0">
                <a:latin typeface="Calibri" charset="0"/>
              </a:rPr>
              <a:t>one year or less</a:t>
            </a:r>
            <a:r>
              <a:rPr lang="en-US" dirty="0">
                <a:latin typeface="Calibri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>
          <a:xfrm>
            <a:off x="498474" y="3741595"/>
            <a:ext cx="3657413" cy="276503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charset="0"/>
              </a:rPr>
              <a:t>Single-Use Plan</a:t>
            </a:r>
          </a:p>
          <a:p>
            <a:pPr lvl="1"/>
            <a:r>
              <a:rPr lang="en-US" dirty="0">
                <a:latin typeface="Calibri" charset="0"/>
              </a:rPr>
              <a:t>A </a:t>
            </a:r>
            <a:r>
              <a:rPr lang="en-US" u="sng" dirty="0">
                <a:latin typeface="Calibri" charset="0"/>
              </a:rPr>
              <a:t>one-time plan </a:t>
            </a:r>
            <a:r>
              <a:rPr lang="en-US" dirty="0">
                <a:latin typeface="Calibri" charset="0"/>
              </a:rPr>
              <a:t>specifically designed to meet the need of a </a:t>
            </a:r>
            <a:r>
              <a:rPr lang="en-US" u="sng" dirty="0">
                <a:latin typeface="Calibri" charset="0"/>
              </a:rPr>
              <a:t>unique situation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b="1" dirty="0">
                <a:latin typeface="Calibri" charset="0"/>
              </a:rPr>
              <a:t>Standing Plans</a:t>
            </a:r>
          </a:p>
          <a:p>
            <a:pPr lvl="1"/>
            <a:r>
              <a:rPr lang="en-US" u="sng" dirty="0">
                <a:latin typeface="Calibri" charset="0"/>
              </a:rPr>
              <a:t>Ongoing plans </a:t>
            </a:r>
            <a:r>
              <a:rPr lang="en-US" dirty="0">
                <a:latin typeface="Calibri" charset="0"/>
              </a:rPr>
              <a:t>that </a:t>
            </a:r>
            <a:r>
              <a:rPr lang="en-US" u="sng" dirty="0">
                <a:latin typeface="Calibri" charset="0"/>
              </a:rPr>
              <a:t>provide guidance</a:t>
            </a:r>
            <a:r>
              <a:rPr lang="en-US" dirty="0">
                <a:latin typeface="Calibri" charset="0"/>
              </a:rPr>
              <a:t> for activities </a:t>
            </a:r>
            <a:r>
              <a:rPr lang="en-US" u="sng" dirty="0">
                <a:latin typeface="Calibri" charset="0"/>
              </a:rPr>
              <a:t>performed repeatedly.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97187" y="1386668"/>
            <a:ext cx="3657600" cy="2708511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charset="0"/>
              </a:rPr>
              <a:t>Specific Plans</a:t>
            </a:r>
          </a:p>
          <a:p>
            <a:pPr lvl="1"/>
            <a:r>
              <a:rPr lang="en-US" dirty="0">
                <a:latin typeface="Calibri" charset="0"/>
              </a:rPr>
              <a:t>Plans that are </a:t>
            </a:r>
            <a:r>
              <a:rPr lang="en-US" u="sng" dirty="0">
                <a:latin typeface="Calibri" charset="0"/>
              </a:rPr>
              <a:t>clearly defined </a:t>
            </a:r>
            <a:r>
              <a:rPr lang="en-US" dirty="0">
                <a:latin typeface="Calibri" charset="0"/>
              </a:rPr>
              <a:t>and leave </a:t>
            </a:r>
            <a:r>
              <a:rPr lang="en-US" u="sng" dirty="0">
                <a:latin typeface="Calibri" charset="0"/>
              </a:rPr>
              <a:t>no room for interpretation</a:t>
            </a:r>
            <a:r>
              <a:rPr lang="en-US" dirty="0">
                <a:latin typeface="Calibri" charset="0"/>
              </a:rPr>
              <a:t>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eliminates </a:t>
            </a:r>
            <a:r>
              <a:rPr lang="en-US" dirty="0">
                <a:latin typeface="Calibri" pitchFamily="34" charset="0"/>
              </a:rPr>
              <a:t>ambiguity and problems with misunderstanding. </a:t>
            </a:r>
            <a:endParaRPr lang="en-AU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>
          <a:xfrm>
            <a:off x="4397187" y="3759003"/>
            <a:ext cx="3657600" cy="2194276"/>
          </a:xfrm>
        </p:spPr>
        <p:txBody>
          <a:bodyPr/>
          <a:lstStyle/>
          <a:p>
            <a:r>
              <a:rPr lang="en-US" b="1" dirty="0">
                <a:latin typeface="Calibri" charset="0"/>
              </a:rPr>
              <a:t>Directional Plans</a:t>
            </a:r>
          </a:p>
          <a:p>
            <a:pPr lvl="1"/>
            <a:r>
              <a:rPr lang="en-US" dirty="0">
                <a:latin typeface="Calibri" charset="0"/>
              </a:rPr>
              <a:t>Flexible plans that </a:t>
            </a:r>
            <a:r>
              <a:rPr lang="en-US" u="sng" dirty="0">
                <a:latin typeface="Calibri" charset="0"/>
              </a:rPr>
              <a:t>set out general guidelines </a:t>
            </a:r>
            <a:r>
              <a:rPr lang="en-US" dirty="0">
                <a:latin typeface="Calibri" charset="0"/>
              </a:rPr>
              <a:t>and provide focus, yet </a:t>
            </a:r>
            <a:r>
              <a:rPr lang="en-US" u="sng" dirty="0">
                <a:latin typeface="Calibri" charset="0"/>
              </a:rPr>
              <a:t>allow discretion in implementation</a:t>
            </a:r>
            <a:r>
              <a:rPr lang="en-US" u="sng" dirty="0" smtClean="0">
                <a:latin typeface="Calibri" charset="0"/>
              </a:rPr>
              <a:t>.</a:t>
            </a:r>
            <a:endParaRPr lang="en-US" u="sng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0" y="2210989"/>
            <a:ext cx="5638800" cy="1362075"/>
          </a:xfrm>
        </p:spPr>
        <p:txBody>
          <a:bodyPr/>
          <a:lstStyle/>
          <a:p>
            <a:r>
              <a:rPr lang="en-US" b="1" u="sng" dirty="0" smtClean="0"/>
              <a:t>Setting Goals &amp; Developing Plans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93309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Traditional Approach to Goal Setting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4229588" cy="487203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charset="0"/>
              </a:rPr>
              <a:t>Broad goals are </a:t>
            </a:r>
            <a:r>
              <a:rPr lang="en-US" sz="2200" u="sng" dirty="0">
                <a:latin typeface="Calibri" charset="0"/>
              </a:rPr>
              <a:t>set at the top </a:t>
            </a:r>
            <a:r>
              <a:rPr lang="en-US" sz="2200" dirty="0">
                <a:latin typeface="Calibri" charset="0"/>
              </a:rPr>
              <a:t>of the organization.</a:t>
            </a:r>
          </a:p>
          <a:p>
            <a:r>
              <a:rPr lang="en-US" sz="2200" dirty="0">
                <a:latin typeface="Calibri" charset="0"/>
              </a:rPr>
              <a:t>Goals are then </a:t>
            </a:r>
            <a:r>
              <a:rPr lang="en-US" sz="2200" u="sng" dirty="0">
                <a:latin typeface="Calibri" charset="0"/>
              </a:rPr>
              <a:t>broken into sub-goals</a:t>
            </a:r>
            <a:r>
              <a:rPr lang="en-US" sz="2200" dirty="0">
                <a:latin typeface="Calibri" charset="0"/>
              </a:rPr>
              <a:t> for each organizational level.</a:t>
            </a:r>
          </a:p>
          <a:p>
            <a:r>
              <a:rPr lang="en-US" sz="2200" dirty="0">
                <a:latin typeface="Calibri" charset="0"/>
              </a:rPr>
              <a:t>Goals are intended to </a:t>
            </a:r>
            <a:r>
              <a:rPr lang="en-US" sz="2200" u="sng" dirty="0">
                <a:latin typeface="Calibri" charset="0"/>
              </a:rPr>
              <a:t>direct, guide, and constrain from above</a:t>
            </a:r>
            <a:r>
              <a:rPr lang="en-US" sz="2200" dirty="0">
                <a:latin typeface="Calibri" charset="0"/>
              </a:rPr>
              <a:t>.</a:t>
            </a:r>
          </a:p>
          <a:p>
            <a:r>
              <a:rPr lang="en-US" sz="2200" dirty="0">
                <a:latin typeface="Calibri" charset="0"/>
              </a:rPr>
              <a:t>Goals </a:t>
            </a:r>
            <a:r>
              <a:rPr lang="en-US" sz="2200" u="sng" dirty="0">
                <a:latin typeface="Calibri" charset="0"/>
              </a:rPr>
              <a:t>lose clarity and focus </a:t>
            </a:r>
            <a:r>
              <a:rPr lang="en-US" sz="2200" dirty="0">
                <a:latin typeface="Calibri" charset="0"/>
              </a:rPr>
              <a:t>as lower-level managers attempt to interpret and define the goals for their areas of responsibility.</a:t>
            </a: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53486" b="-53486"/>
          <a:stretch>
            <a:fillRect/>
          </a:stretch>
        </p:blipFill>
        <p:spPr>
          <a:xfrm>
            <a:off x="4728106" y="1985963"/>
            <a:ext cx="3657600" cy="4140200"/>
          </a:xfrm>
        </p:spPr>
      </p:pic>
    </p:spTree>
    <p:extLst>
      <p:ext uri="{BB962C8B-B14F-4D97-AF65-F5344CB8AC3E}">
        <p14:creationId xmlns:p14="http://schemas.microsoft.com/office/powerpoint/2010/main" xmlns="" val="326544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Maintaining the Hierarchy of Goals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686" y="1985963"/>
            <a:ext cx="4100192" cy="4563472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latin typeface="Calibri" charset="0"/>
              </a:rPr>
              <a:t>The </a:t>
            </a:r>
            <a:r>
              <a:rPr lang="en-US" sz="2200" u="sng" dirty="0">
                <a:latin typeface="Calibri" charset="0"/>
              </a:rPr>
              <a:t>integrated network of goals </a:t>
            </a:r>
            <a:r>
              <a:rPr lang="en-US" sz="2200" dirty="0">
                <a:latin typeface="Calibri" charset="0"/>
              </a:rPr>
              <a:t>that results from establishing a </a:t>
            </a:r>
            <a:r>
              <a:rPr lang="en-US" sz="2200" u="sng" dirty="0">
                <a:latin typeface="Calibri" charset="0"/>
              </a:rPr>
              <a:t>clearly-defined hierarchy</a:t>
            </a:r>
            <a:r>
              <a:rPr lang="en-US" sz="2200" dirty="0">
                <a:latin typeface="Calibri" charset="0"/>
              </a:rPr>
              <a:t> of organizational goals.</a:t>
            </a:r>
          </a:p>
          <a:p>
            <a:pPr lvl="1"/>
            <a:r>
              <a:rPr lang="en-US" sz="2200" u="sng" dirty="0">
                <a:latin typeface="Calibri" charset="0"/>
              </a:rPr>
              <a:t>Achievement of lower-level goals </a:t>
            </a:r>
            <a:r>
              <a:rPr lang="en-US" sz="2200" dirty="0">
                <a:latin typeface="Calibri" charset="0"/>
              </a:rPr>
              <a:t>is the means by which to reach higher-level goals (ends).</a:t>
            </a: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42028" b="-42028"/>
          <a:stretch>
            <a:fillRect/>
          </a:stretch>
        </p:blipFill>
        <p:spPr>
          <a:xfrm>
            <a:off x="4741863" y="2157413"/>
            <a:ext cx="3909078" cy="4140200"/>
          </a:xfrm>
        </p:spPr>
      </p:pic>
      <p:sp>
        <p:nvSpPr>
          <p:cNvPr id="5" name="TextBox 4"/>
          <p:cNvSpPr txBox="1"/>
          <p:nvPr/>
        </p:nvSpPr>
        <p:spPr>
          <a:xfrm>
            <a:off x="498518" y="1230868"/>
            <a:ext cx="27695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 smtClean="0"/>
              <a:t>Means End Chain</a:t>
            </a:r>
            <a:endParaRPr lang="en-US" sz="2500" u="sng" dirty="0"/>
          </a:p>
        </p:txBody>
      </p:sp>
    </p:spTree>
    <p:extLst>
      <p:ext uri="{BB962C8B-B14F-4D97-AF65-F5344CB8AC3E}">
        <p14:creationId xmlns:p14="http://schemas.microsoft.com/office/powerpoint/2010/main" xmlns="" val="345112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500" dirty="0" smtClean="0">
                <a:latin typeface="Calibri" charset="0"/>
              </a:rPr>
              <a:t>Goal </a:t>
            </a:r>
            <a:r>
              <a:rPr lang="en-US" sz="2500" dirty="0">
                <a:latin typeface="Calibri" charset="0"/>
              </a:rPr>
              <a:t>specificity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>
                <a:latin typeface="Calibri" charset="0"/>
              </a:rPr>
              <a:t>Participative </a:t>
            </a:r>
            <a:r>
              <a:rPr lang="en-US" sz="2500" dirty="0">
                <a:latin typeface="Calibri" charset="0"/>
              </a:rPr>
              <a:t>decision making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>
                <a:latin typeface="Calibri" charset="0"/>
              </a:rPr>
              <a:t>An </a:t>
            </a:r>
            <a:r>
              <a:rPr lang="en-US" sz="2500" dirty="0">
                <a:latin typeface="Calibri" charset="0"/>
              </a:rPr>
              <a:t>explicit performance/evaluation </a:t>
            </a:r>
            <a:r>
              <a:rPr lang="en-US" sz="2500" dirty="0" smtClean="0">
                <a:latin typeface="Calibri" charset="0"/>
              </a:rPr>
              <a:t>period (Time Period)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150000"/>
              </a:lnSpc>
            </a:pPr>
            <a:r>
              <a:rPr lang="en-US" sz="2500" dirty="0" smtClean="0">
                <a:latin typeface="Calibri" charset="0"/>
              </a:rPr>
              <a:t>Performance feedback</a:t>
            </a:r>
            <a:endParaRPr lang="en-US" sz="2500" dirty="0">
              <a:latin typeface="Calibri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500" dirty="0" smtClean="0"/>
              <a:t>MBO uses goals to </a:t>
            </a:r>
            <a:r>
              <a:rPr lang="en-US" sz="2500" u="sng" dirty="0" smtClean="0"/>
              <a:t>motivate employees </a:t>
            </a:r>
            <a:r>
              <a:rPr lang="en-US" sz="2500" dirty="0" smtClean="0"/>
              <a:t>rather than forcing them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Specific performance goals are </a:t>
            </a:r>
            <a:r>
              <a:rPr lang="en-US" u="sng" dirty="0">
                <a:latin typeface="Calibri" charset="0"/>
              </a:rPr>
              <a:t>jointly determined </a:t>
            </a:r>
            <a:r>
              <a:rPr lang="en-US" dirty="0">
                <a:latin typeface="Calibri" charset="0"/>
              </a:rPr>
              <a:t>by employees and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Setting Well Written goals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4073482" cy="4543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Mangers should follow five steps when setting goals</a:t>
            </a:r>
            <a:r>
              <a:rPr lang="en-US" u="sng" dirty="0" smtClean="0"/>
              <a:t>:</a:t>
            </a:r>
            <a:endParaRPr lang="en-AU" u="sng" dirty="0"/>
          </a:p>
          <a:p>
            <a:pPr marL="342900" lvl="0" indent="-342900">
              <a:buFont typeface="+mj-ea"/>
              <a:buAutoNum type="circleNumDbPlain"/>
            </a:pPr>
            <a:r>
              <a:rPr lang="en-US" dirty="0"/>
              <a:t>Review the </a:t>
            </a:r>
            <a:r>
              <a:rPr lang="en-US" u="sng" dirty="0"/>
              <a:t>organization’s mission</a:t>
            </a:r>
            <a:r>
              <a:rPr lang="en-US" dirty="0"/>
              <a:t> or purpose</a:t>
            </a:r>
            <a:endParaRPr lang="en-AU" dirty="0"/>
          </a:p>
          <a:p>
            <a:pPr marL="342900" lvl="0" indent="-342900">
              <a:buFont typeface="+mj-ea"/>
              <a:buAutoNum type="circleNumDbPlain"/>
            </a:pPr>
            <a:r>
              <a:rPr lang="en-US" dirty="0"/>
              <a:t>Evaluate </a:t>
            </a:r>
            <a:r>
              <a:rPr lang="en-US" u="sng" dirty="0"/>
              <a:t>available resources</a:t>
            </a:r>
            <a:endParaRPr lang="en-AU" u="sng" dirty="0"/>
          </a:p>
          <a:p>
            <a:pPr marL="342900" lvl="0" indent="-342900">
              <a:buFont typeface="+mj-ea"/>
              <a:buAutoNum type="circleNumDbPlain"/>
            </a:pPr>
            <a:r>
              <a:rPr lang="en-US" dirty="0"/>
              <a:t>Determine </a:t>
            </a:r>
            <a:r>
              <a:rPr lang="en-US" u="sng" dirty="0"/>
              <a:t>goals individually </a:t>
            </a:r>
            <a:r>
              <a:rPr lang="en-US" dirty="0"/>
              <a:t>or with </a:t>
            </a:r>
            <a:r>
              <a:rPr lang="en-US" u="sng" dirty="0"/>
              <a:t>input from others. </a:t>
            </a:r>
            <a:endParaRPr lang="en-AU" u="sng" dirty="0"/>
          </a:p>
          <a:p>
            <a:pPr marL="342900" lvl="0" indent="-342900">
              <a:buFont typeface="+mj-ea"/>
              <a:buAutoNum type="circleNumDbPlain"/>
            </a:pPr>
            <a:r>
              <a:rPr lang="en-US" dirty="0"/>
              <a:t>Write down the goals and </a:t>
            </a:r>
            <a:r>
              <a:rPr lang="en-US" u="sng" dirty="0"/>
              <a:t>communicate them </a:t>
            </a:r>
            <a:r>
              <a:rPr lang="en-US" dirty="0"/>
              <a:t>to all those who need to know </a:t>
            </a:r>
            <a:endParaRPr lang="en-AU" dirty="0"/>
          </a:p>
          <a:p>
            <a:pPr marL="342900" lvl="0" indent="-342900">
              <a:buFont typeface="+mj-ea"/>
              <a:buAutoNum type="circleNumDbPlain"/>
            </a:pPr>
            <a:r>
              <a:rPr lang="en-US" u="sng" dirty="0"/>
              <a:t>Review results </a:t>
            </a:r>
            <a:r>
              <a:rPr lang="en-US" dirty="0"/>
              <a:t>and whether goals are being met.</a:t>
            </a:r>
            <a:endParaRPr lang="en-AU" dirty="0"/>
          </a:p>
          <a:p>
            <a:pPr marL="342900" indent="-342900">
              <a:buFont typeface="+mj-ea"/>
              <a:buAutoNum type="circleNumDbPlain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15647" y="1985962"/>
            <a:ext cx="3903831" cy="4543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u="sng" dirty="0"/>
              <a:t>Characteristics of well written goals</a:t>
            </a:r>
            <a:r>
              <a:rPr lang="en-US" sz="1900" dirty="0" smtClean="0"/>
              <a:t>:</a:t>
            </a:r>
          </a:p>
          <a:p>
            <a:pPr lvl="0">
              <a:buFont typeface="Courier New"/>
              <a:buChar char="o"/>
            </a:pPr>
            <a:r>
              <a:rPr lang="en-US" sz="1900" dirty="0" smtClean="0"/>
              <a:t>Written </a:t>
            </a:r>
            <a:r>
              <a:rPr lang="en-US" sz="1900" dirty="0"/>
              <a:t>in terms of </a:t>
            </a:r>
            <a:r>
              <a:rPr lang="en-US" sz="1900" u="sng" dirty="0"/>
              <a:t>outcomes </a:t>
            </a:r>
            <a:r>
              <a:rPr lang="en-US" sz="1900" dirty="0"/>
              <a:t>rather than actions</a:t>
            </a:r>
            <a:endParaRPr lang="en-AU" sz="1900" dirty="0"/>
          </a:p>
          <a:p>
            <a:pPr lvl="0">
              <a:buFont typeface="Courier New"/>
              <a:buChar char="o"/>
            </a:pPr>
            <a:r>
              <a:rPr lang="en-US" sz="1900" u="sng" dirty="0"/>
              <a:t>Measurable and quantifiable</a:t>
            </a:r>
            <a:endParaRPr lang="en-AU" sz="1900" u="sng" dirty="0"/>
          </a:p>
          <a:p>
            <a:pPr lvl="0">
              <a:buFont typeface="Courier New"/>
              <a:buChar char="o"/>
            </a:pPr>
            <a:r>
              <a:rPr lang="en-US" sz="1900" dirty="0"/>
              <a:t>Clear as to a </a:t>
            </a:r>
            <a:r>
              <a:rPr lang="en-US" sz="1900" u="sng" dirty="0"/>
              <a:t>time frame</a:t>
            </a:r>
            <a:endParaRPr lang="en-AU" sz="1900" u="sng" dirty="0"/>
          </a:p>
          <a:p>
            <a:pPr lvl="0">
              <a:buFont typeface="Courier New"/>
              <a:buChar char="o"/>
            </a:pPr>
            <a:r>
              <a:rPr lang="en-US" sz="1900" u="sng" dirty="0"/>
              <a:t>Challenging</a:t>
            </a:r>
            <a:r>
              <a:rPr lang="en-US" sz="1900" dirty="0"/>
              <a:t> yet attainable</a:t>
            </a:r>
            <a:endParaRPr lang="en-AU" sz="1900" dirty="0"/>
          </a:p>
          <a:p>
            <a:pPr lvl="0">
              <a:buFont typeface="Courier New"/>
              <a:buChar char="o"/>
            </a:pPr>
            <a:r>
              <a:rPr lang="en-US" sz="1900" u="sng" dirty="0"/>
              <a:t>Written down</a:t>
            </a:r>
            <a:endParaRPr lang="en-AU" sz="1900" u="sng" dirty="0"/>
          </a:p>
          <a:p>
            <a:pPr>
              <a:buFont typeface="Courier New"/>
              <a:buChar char="o"/>
            </a:pPr>
            <a:r>
              <a:rPr lang="en-US" sz="1900" u="sng" dirty="0"/>
              <a:t>Communicated</a:t>
            </a:r>
            <a:r>
              <a:rPr lang="en-US" sz="1900" dirty="0"/>
              <a:t> to all necessary organizational members</a:t>
            </a:r>
            <a:r>
              <a:rPr lang="en-AU" sz="1900" dirty="0"/>
              <a:t>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6010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Contingency Factors in Planning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5033682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sz="2200" dirty="0" smtClean="0">
                <a:latin typeface="Calibri" charset="0"/>
              </a:rPr>
              <a:t>Manager</a:t>
            </a:r>
            <a:r>
              <a:rPr lang="en-AU" sz="2200" dirty="0" smtClean="0">
                <a:latin typeface="Calibri" charset="0"/>
              </a:rPr>
              <a:t>’</a:t>
            </a:r>
            <a:r>
              <a:rPr lang="en-US" sz="2200" dirty="0" smtClean="0">
                <a:latin typeface="Calibri" charset="0"/>
              </a:rPr>
              <a:t>s </a:t>
            </a:r>
            <a:r>
              <a:rPr lang="en-US" sz="2200" dirty="0">
                <a:latin typeface="Calibri" charset="0"/>
              </a:rPr>
              <a:t>level in the organization</a:t>
            </a:r>
          </a:p>
          <a:p>
            <a:pPr lvl="1">
              <a:spcBef>
                <a:spcPct val="40000"/>
              </a:spcBef>
            </a:pPr>
            <a:r>
              <a:rPr lang="en-US" sz="2200" u="sng" dirty="0">
                <a:latin typeface="Calibri" charset="0"/>
              </a:rPr>
              <a:t>Strategic plans </a:t>
            </a:r>
            <a:r>
              <a:rPr lang="en-US" sz="2200" dirty="0">
                <a:latin typeface="Calibri" charset="0"/>
              </a:rPr>
              <a:t>at higher levels</a:t>
            </a:r>
          </a:p>
          <a:p>
            <a:pPr lvl="1">
              <a:spcBef>
                <a:spcPct val="40000"/>
              </a:spcBef>
            </a:pPr>
            <a:r>
              <a:rPr lang="en-US" sz="2200" u="sng" dirty="0">
                <a:latin typeface="Calibri" charset="0"/>
              </a:rPr>
              <a:t>Operational plans </a:t>
            </a:r>
            <a:r>
              <a:rPr lang="en-US" sz="2200" dirty="0">
                <a:latin typeface="Calibri" charset="0"/>
              </a:rPr>
              <a:t>at lower </a:t>
            </a:r>
            <a:r>
              <a:rPr lang="en-US" sz="2200" dirty="0" smtClean="0">
                <a:latin typeface="Calibri" charset="0"/>
              </a:rPr>
              <a:t>levels</a:t>
            </a:r>
          </a:p>
          <a:p>
            <a:pPr marL="228600" lvl="1" indent="0">
              <a:spcBef>
                <a:spcPct val="40000"/>
              </a:spcBef>
              <a:buNone/>
            </a:pPr>
            <a:endParaRPr lang="en-US" sz="2200" dirty="0">
              <a:latin typeface="Calibri" charset="0"/>
            </a:endParaRPr>
          </a:p>
          <a:p>
            <a:pPr>
              <a:spcBef>
                <a:spcPct val="40000"/>
              </a:spcBef>
            </a:pPr>
            <a:r>
              <a:rPr lang="en-US" sz="2200" dirty="0">
                <a:latin typeface="Calibri" charset="0"/>
              </a:rPr>
              <a:t>Degree of </a:t>
            </a:r>
            <a:r>
              <a:rPr lang="en-US" sz="2200" u="sng" dirty="0">
                <a:latin typeface="Calibri" charset="0"/>
              </a:rPr>
              <a:t>environmental uncertainty</a:t>
            </a:r>
          </a:p>
          <a:p>
            <a:pPr lvl="1">
              <a:spcBef>
                <a:spcPct val="40000"/>
              </a:spcBef>
            </a:pPr>
            <a:r>
              <a:rPr lang="en-US" sz="2200" u="sng" dirty="0">
                <a:latin typeface="Calibri" charset="0"/>
              </a:rPr>
              <a:t>Stable environment</a:t>
            </a:r>
            <a:r>
              <a:rPr lang="en-US" sz="2200" dirty="0">
                <a:latin typeface="Calibri" charset="0"/>
              </a:rPr>
              <a:t>: specific plans</a:t>
            </a:r>
          </a:p>
          <a:p>
            <a:pPr lvl="1">
              <a:spcBef>
                <a:spcPct val="40000"/>
              </a:spcBef>
            </a:pPr>
            <a:r>
              <a:rPr lang="en-US" sz="2200" u="sng" dirty="0">
                <a:latin typeface="Calibri" charset="0"/>
              </a:rPr>
              <a:t>Dynamic environment</a:t>
            </a:r>
            <a:r>
              <a:rPr lang="en-US" sz="2200" dirty="0">
                <a:latin typeface="Calibri" charset="0"/>
              </a:rPr>
              <a:t>: specific but flexible </a:t>
            </a:r>
            <a:r>
              <a:rPr lang="en-US" sz="2200" dirty="0" smtClean="0">
                <a:latin typeface="Calibri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xmlns="" val="207945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Approaches to Planning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766" y="2211294"/>
            <a:ext cx="4086112" cy="4213411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</a:pPr>
            <a:r>
              <a:rPr lang="en-US" sz="2200" dirty="0" smtClean="0">
                <a:latin typeface="Calibri" charset="0"/>
              </a:rPr>
              <a:t>a </a:t>
            </a:r>
            <a:r>
              <a:rPr lang="en-US" sz="2200" dirty="0">
                <a:latin typeface="Calibri" charset="0"/>
              </a:rPr>
              <a:t>group of </a:t>
            </a:r>
            <a:r>
              <a:rPr lang="en-US" sz="2200" u="sng" dirty="0">
                <a:latin typeface="Calibri" charset="0"/>
              </a:rPr>
              <a:t>planning specialists </a:t>
            </a:r>
            <a:r>
              <a:rPr lang="en-US" sz="2200" dirty="0">
                <a:latin typeface="Calibri" charset="0"/>
              </a:rPr>
              <a:t>that </a:t>
            </a:r>
            <a:r>
              <a:rPr lang="en-US" sz="2200" i="1" dirty="0">
                <a:latin typeface="Calibri" charset="0"/>
              </a:rPr>
              <a:t>help</a:t>
            </a:r>
            <a:r>
              <a:rPr lang="en-US" sz="2200" dirty="0">
                <a:latin typeface="Calibri" charset="0"/>
              </a:rPr>
              <a:t> managers write organizational plans.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latin typeface="Calibri" charset="0"/>
              </a:rPr>
              <a:t>Planning is a function of management; it should never become the sole responsibility of planners.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187" y="2211294"/>
            <a:ext cx="3657600" cy="3678797"/>
          </a:xfrm>
        </p:spPr>
        <p:txBody>
          <a:bodyPr>
            <a:norm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200" dirty="0">
                <a:latin typeface="Calibri" charset="0"/>
              </a:rPr>
              <a:t>Plans are </a:t>
            </a:r>
            <a:r>
              <a:rPr lang="en-US" sz="2200" u="sng" dirty="0">
                <a:latin typeface="Calibri" charset="0"/>
              </a:rPr>
              <a:t>developed by members </a:t>
            </a:r>
            <a:r>
              <a:rPr lang="en-US" sz="2200" dirty="0">
                <a:latin typeface="Calibri" charset="0"/>
              </a:rPr>
              <a:t>of organizational units at various levels </a:t>
            </a:r>
            <a:endParaRPr lang="en-US" sz="2200" dirty="0" smtClean="0">
              <a:latin typeface="Calibri" charset="0"/>
            </a:endParaRP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200" u="sng" dirty="0" smtClean="0">
                <a:latin typeface="Calibri" charset="0"/>
              </a:rPr>
              <a:t>coordinated</a:t>
            </a:r>
            <a:r>
              <a:rPr lang="en-US" sz="2200" dirty="0" smtClean="0">
                <a:latin typeface="Calibri" charset="0"/>
              </a:rPr>
              <a:t> </a:t>
            </a:r>
            <a:r>
              <a:rPr lang="en-US" sz="2200" dirty="0">
                <a:latin typeface="Calibri" charset="0"/>
              </a:rPr>
              <a:t>with other units across the organization.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438835"/>
            <a:ext cx="3657600" cy="632012"/>
          </a:xfrm>
        </p:spPr>
        <p:txBody>
          <a:bodyPr/>
          <a:lstStyle/>
          <a:p>
            <a:r>
              <a:rPr lang="en-US" b="1" u="sng" dirty="0" smtClean="0"/>
              <a:t>Establishing a formal planning department</a:t>
            </a:r>
            <a:endParaRPr lang="en-US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7187" y="1432858"/>
            <a:ext cx="3657600" cy="637989"/>
          </a:xfrm>
        </p:spPr>
        <p:txBody>
          <a:bodyPr/>
          <a:lstStyle/>
          <a:p>
            <a:r>
              <a:rPr lang="en-US" b="1" u="sng" dirty="0" smtClean="0"/>
              <a:t>Involving organizational members in the process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61059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Planning in Dynamic Environment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sz="2400" dirty="0" smtClean="0">
                <a:latin typeface="Calibri" charset="0"/>
              </a:rPr>
              <a:t>Develop plans that are </a:t>
            </a:r>
            <a:r>
              <a:rPr lang="en-US" sz="2400" u="sng" dirty="0" smtClean="0">
                <a:latin typeface="Calibri" charset="0"/>
              </a:rPr>
              <a:t>specific but flexible.</a:t>
            </a:r>
          </a:p>
          <a:p>
            <a:pPr>
              <a:spcBef>
                <a:spcPct val="40000"/>
              </a:spcBef>
            </a:pPr>
            <a:r>
              <a:rPr lang="en-US" sz="2400" dirty="0" smtClean="0">
                <a:latin typeface="Calibri" charset="0"/>
              </a:rPr>
              <a:t>Understand that planning is </a:t>
            </a:r>
            <a:r>
              <a:rPr lang="en-US" sz="2400" u="sng" dirty="0" smtClean="0">
                <a:latin typeface="Calibri" charset="0"/>
              </a:rPr>
              <a:t>an ongoing process.</a:t>
            </a:r>
          </a:p>
          <a:p>
            <a:pPr>
              <a:spcBef>
                <a:spcPct val="40000"/>
              </a:spcBef>
            </a:pPr>
            <a:r>
              <a:rPr lang="en-US" sz="2400" u="sng" dirty="0" smtClean="0">
                <a:latin typeface="Calibri" charset="0"/>
              </a:rPr>
              <a:t>Change plans </a:t>
            </a:r>
            <a:r>
              <a:rPr lang="en-US" sz="2400" dirty="0" smtClean="0">
                <a:latin typeface="Calibri" charset="0"/>
              </a:rPr>
              <a:t>when conditions warrant alterations.</a:t>
            </a:r>
          </a:p>
          <a:p>
            <a:pPr>
              <a:spcBef>
                <a:spcPct val="40000"/>
              </a:spcBef>
            </a:pPr>
            <a:r>
              <a:rPr lang="en-US" sz="2400" u="sng" dirty="0" smtClean="0">
                <a:latin typeface="Calibri" charset="0"/>
              </a:rPr>
              <a:t>Persistence in planning </a:t>
            </a:r>
            <a:r>
              <a:rPr lang="en-US" sz="2400" dirty="0" smtClean="0">
                <a:latin typeface="Calibri" charset="0"/>
              </a:rPr>
              <a:t>eventually pays off.</a:t>
            </a:r>
          </a:p>
          <a:p>
            <a:pPr>
              <a:spcBef>
                <a:spcPct val="40000"/>
              </a:spcBef>
            </a:pPr>
            <a:r>
              <a:rPr lang="en-US" sz="2400" u="sng" dirty="0" smtClean="0">
                <a:latin typeface="Calibri" charset="0"/>
              </a:rPr>
              <a:t>Flatten the organizational hierarchy </a:t>
            </a:r>
            <a:r>
              <a:rPr lang="en-US" sz="2400" dirty="0" smtClean="0">
                <a:latin typeface="Calibri" charset="0"/>
              </a:rPr>
              <a:t>to foster the development of planning skills at all organizational levels.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9860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529" y="1370853"/>
            <a:ext cx="6350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706" y="672353"/>
            <a:ext cx="45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THANK YOU EVERYONE &amp; TAKE CARE….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29461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Planning: A primary managerial function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896754"/>
            <a:ext cx="4431322" cy="4827431"/>
          </a:xfrm>
        </p:spPr>
        <p:txBody>
          <a:bodyPr>
            <a:noAutofit/>
          </a:bodyPr>
          <a:lstStyle/>
          <a:p>
            <a:pPr lvl="1"/>
            <a:r>
              <a:rPr lang="en-US" sz="2000" dirty="0">
                <a:latin typeface="Calibri" charset="0"/>
              </a:rPr>
              <a:t>Defining the </a:t>
            </a:r>
            <a:r>
              <a:rPr lang="en-US" sz="2000" u="sng" dirty="0" smtClean="0">
                <a:latin typeface="Calibri" charset="0"/>
              </a:rPr>
              <a:t>organization </a:t>
            </a:r>
            <a:r>
              <a:rPr lang="en-US" sz="2000" u="sng" dirty="0">
                <a:latin typeface="Calibri" charset="0"/>
              </a:rPr>
              <a:t>goals</a:t>
            </a:r>
          </a:p>
          <a:p>
            <a:pPr lvl="1"/>
            <a:r>
              <a:rPr lang="en-US" sz="2000" dirty="0">
                <a:latin typeface="Calibri" charset="0"/>
              </a:rPr>
              <a:t>Establishing an overall </a:t>
            </a:r>
            <a:r>
              <a:rPr lang="en-US" sz="2000" u="sng" dirty="0">
                <a:latin typeface="Calibri" charset="0"/>
              </a:rPr>
              <a:t>strategy for achieving those goals</a:t>
            </a:r>
          </a:p>
          <a:p>
            <a:pPr lvl="1"/>
            <a:r>
              <a:rPr lang="en-US" sz="2000" dirty="0">
                <a:latin typeface="Calibri" charset="0"/>
              </a:rPr>
              <a:t>Developing </a:t>
            </a:r>
            <a:r>
              <a:rPr lang="en-US" sz="2000" dirty="0" smtClean="0">
                <a:latin typeface="Calibri" charset="0"/>
              </a:rPr>
              <a:t>plans to </a:t>
            </a:r>
            <a:r>
              <a:rPr lang="en-US" sz="2000" u="sng" dirty="0" smtClean="0">
                <a:latin typeface="Calibri" charset="0"/>
              </a:rPr>
              <a:t>organize work activities</a:t>
            </a:r>
          </a:p>
          <a:p>
            <a:pPr lvl="1"/>
            <a:r>
              <a:rPr lang="en-GB" sz="2000" dirty="0" smtClean="0"/>
              <a:t>concerned with both ends (what) and means (how).</a:t>
            </a:r>
          </a:p>
          <a:p>
            <a:pPr lvl="1">
              <a:buNone/>
            </a:pPr>
            <a:endParaRPr lang="en-US" sz="2000" u="sng" dirty="0">
              <a:latin typeface="Calibri" charset="0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latin typeface="Calibri" charset="0"/>
              </a:rPr>
              <a:t>Most plans are formal plans covering </a:t>
            </a:r>
            <a:r>
              <a:rPr lang="en-US" sz="2000" u="sng" dirty="0" smtClean="0">
                <a:latin typeface="Calibri" charset="0"/>
              </a:rPr>
              <a:t>specific goals </a:t>
            </a:r>
            <a:r>
              <a:rPr lang="en-US" sz="2000" dirty="0" smtClean="0">
                <a:latin typeface="Calibri" charset="0"/>
              </a:rPr>
              <a:t>over a time period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latin typeface="Calibri" charset="0"/>
              </a:rPr>
              <a:t>Goals are shared with organizational members to </a:t>
            </a:r>
            <a:r>
              <a:rPr lang="en-US" sz="2000" u="sng" dirty="0" smtClean="0">
                <a:latin typeface="Calibri" charset="0"/>
              </a:rPr>
              <a:t>create a common understanding</a:t>
            </a:r>
            <a:endParaRPr lang="en-US" sz="2000" u="sng" dirty="0">
              <a:latin typeface="Calibri" charset="0"/>
            </a:endParaRPr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6597" b="-6597"/>
          <a:stretch>
            <a:fillRect/>
          </a:stretch>
        </p:blipFill>
        <p:spPr>
          <a:xfrm>
            <a:off x="4929840" y="1985963"/>
            <a:ext cx="3657600" cy="4140200"/>
          </a:xfrm>
        </p:spPr>
      </p:pic>
    </p:spTree>
    <p:extLst>
      <p:ext uri="{BB962C8B-B14F-4D97-AF65-F5344CB8AC3E}">
        <p14:creationId xmlns:p14="http://schemas.microsoft.com/office/powerpoint/2010/main" xmlns="" val="3392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Why do managers plan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7"/>
          </p:nvPr>
        </p:nvPicPr>
        <p:blipFill rotWithShape="1">
          <a:blip r:embed="rId2" cstate="print"/>
          <a:srcRect l="-49459" r="-49459" b="10858"/>
          <a:stretch/>
        </p:blipFill>
        <p:spPr>
          <a:xfrm>
            <a:off x="502920" y="1985963"/>
            <a:ext cx="3657413" cy="1752494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3" cstate="print"/>
          <a:srcRect t="-16950" b="-16950"/>
          <a:stretch>
            <a:fillRect/>
          </a:stretch>
        </p:blipFill>
        <p:spPr>
          <a:xfrm>
            <a:off x="498474" y="4348406"/>
            <a:ext cx="3657600" cy="196691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-27141" r="-27141"/>
          <a:stretch>
            <a:fillRect/>
          </a:stretch>
        </p:blipFill>
        <p:spPr/>
      </p:pic>
      <p:pic>
        <p:nvPicPr>
          <p:cNvPr id="13" name="Content Placeholder 12"/>
          <p:cNvPicPr>
            <a:picLocks noGrp="1" noChangeAspect="1"/>
          </p:cNvPicPr>
          <p:nvPr>
            <p:ph sz="half" idx="16"/>
          </p:nvPr>
        </p:nvPicPr>
        <p:blipFill>
          <a:blip r:embed="rId5" cstate="print"/>
          <a:srcRect l="-19803" r="-19803"/>
          <a:stretch>
            <a:fillRect/>
          </a:stretch>
        </p:blipFill>
        <p:spPr>
          <a:xfrm>
            <a:off x="4509970" y="4348406"/>
            <a:ext cx="3657600" cy="1966912"/>
          </a:xfrm>
        </p:spPr>
      </p:pic>
      <p:sp>
        <p:nvSpPr>
          <p:cNvPr id="8" name="TextBox 7"/>
          <p:cNvSpPr txBox="1"/>
          <p:nvPr/>
        </p:nvSpPr>
        <p:spPr>
          <a:xfrm>
            <a:off x="684997" y="3952491"/>
            <a:ext cx="321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Provides a sense of direction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39149" y="3952491"/>
            <a:ext cx="237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u="sng" dirty="0" smtClean="0"/>
              <a:t>Reduces Uncertainty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84997" y="6230795"/>
            <a:ext cx="329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Reduces waste &amp; redundancy 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690077" y="6315318"/>
            <a:ext cx="363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Setting standards for Controlling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3909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Planning &amp; Performance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US" sz="2200" dirty="0">
                <a:latin typeface="Calibri" charset="0"/>
              </a:rPr>
              <a:t>Higher </a:t>
            </a:r>
            <a:r>
              <a:rPr lang="en-US" sz="2200" u="sng" dirty="0">
                <a:latin typeface="Calibri" charset="0"/>
              </a:rPr>
              <a:t>profits and returns</a:t>
            </a:r>
            <a:r>
              <a:rPr lang="en-US" sz="2200" dirty="0">
                <a:latin typeface="Calibri" charset="0"/>
              </a:rPr>
              <a:t> on assets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US" sz="2200" u="sng" dirty="0">
                <a:latin typeface="Calibri" charset="0"/>
              </a:rPr>
              <a:t>Positive financial</a:t>
            </a:r>
            <a:r>
              <a:rPr lang="en-US" sz="2200" dirty="0">
                <a:latin typeface="Calibri" charset="0"/>
              </a:rPr>
              <a:t> results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US" sz="2200" u="sng" dirty="0">
                <a:latin typeface="Calibri" charset="0"/>
              </a:rPr>
              <a:t>The quality of planning and implementation</a:t>
            </a:r>
            <a:r>
              <a:rPr lang="en-US" sz="2200" dirty="0">
                <a:latin typeface="Calibri" charset="0"/>
              </a:rPr>
              <a:t> affects performance </a:t>
            </a:r>
            <a:r>
              <a:rPr lang="en-US" sz="2200" u="sng" dirty="0">
                <a:latin typeface="Calibri" charset="0"/>
              </a:rPr>
              <a:t>more than the extent of planning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US" sz="2200" u="sng" dirty="0">
                <a:latin typeface="Calibri" charset="0"/>
              </a:rPr>
              <a:t>The external environment</a:t>
            </a:r>
            <a:r>
              <a:rPr lang="en-US" sz="2200" dirty="0">
                <a:latin typeface="Calibri" charset="0"/>
              </a:rPr>
              <a:t> can </a:t>
            </a:r>
            <a:r>
              <a:rPr lang="en-US" sz="2200" u="sng" dirty="0">
                <a:latin typeface="Calibri" charset="0"/>
              </a:rPr>
              <a:t>reduce the impact</a:t>
            </a:r>
            <a:r>
              <a:rPr lang="en-US" sz="2200" dirty="0">
                <a:latin typeface="Calibri" charset="0"/>
              </a:rPr>
              <a:t> of planning on performance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Formal Planning is associated with the following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83274"/>
            <a:ext cx="5638800" cy="1362075"/>
          </a:xfrm>
        </p:spPr>
        <p:txBody>
          <a:bodyPr/>
          <a:lstStyle/>
          <a:p>
            <a:r>
              <a:rPr lang="en-US" b="1" u="sng" dirty="0" smtClean="0"/>
              <a:t>Goals &amp; Plans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125984"/>
            <a:ext cx="5638800" cy="15001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Two of the important aspects in business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97426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Goals (objectives)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539922"/>
            <a:ext cx="4009096" cy="218370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" charset="0"/>
              </a:rPr>
              <a:t>Financial Goals </a:t>
            </a:r>
            <a:r>
              <a:rPr lang="en-US" sz="2000" dirty="0">
                <a:latin typeface="Calibri" charset="0"/>
              </a:rPr>
              <a:t>- related to the </a:t>
            </a:r>
            <a:r>
              <a:rPr lang="en-US" sz="2000" u="sng" dirty="0">
                <a:latin typeface="Calibri" charset="0"/>
              </a:rPr>
              <a:t>expected internal financial performance</a:t>
            </a:r>
            <a:r>
              <a:rPr lang="en-US" sz="2000" dirty="0">
                <a:latin typeface="Calibri" charset="0"/>
              </a:rPr>
              <a:t> of the organization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r>
              <a:rPr lang="en-US" sz="2000" b="1" dirty="0" smtClean="0">
                <a:latin typeface="Calibri" charset="0"/>
              </a:rPr>
              <a:t>Strategic Goals</a:t>
            </a:r>
            <a:r>
              <a:rPr lang="en-US" sz="2000" dirty="0" smtClean="0">
                <a:latin typeface="Calibri" charset="0"/>
              </a:rPr>
              <a:t> - related to the </a:t>
            </a:r>
            <a:r>
              <a:rPr lang="en-US" sz="2000" u="sng" dirty="0" smtClean="0">
                <a:latin typeface="Calibri" charset="0"/>
              </a:rPr>
              <a:t>performance of the firm </a:t>
            </a:r>
            <a:r>
              <a:rPr lang="en-US" sz="2000" dirty="0" smtClean="0">
                <a:latin typeface="Calibri" charset="0"/>
              </a:rPr>
              <a:t>relative to all other factors in its external environment</a:t>
            </a:r>
          </a:p>
          <a:p>
            <a:endParaRPr lang="en-US" sz="2000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98518" y="1629131"/>
            <a:ext cx="3657600" cy="4140200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ct val="40000"/>
              </a:spcBef>
            </a:pPr>
            <a:r>
              <a:rPr lang="en-US" sz="2400" u="sng" dirty="0">
                <a:latin typeface="Calibri" charset="0"/>
              </a:rPr>
              <a:t>Desired </a:t>
            </a:r>
            <a:r>
              <a:rPr lang="en-US" sz="2400" u="sng" dirty="0" smtClean="0">
                <a:latin typeface="Calibri" charset="0"/>
              </a:rPr>
              <a:t>outcomes or targets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for individuals, groups, or entire organizations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Calibri" charset="0"/>
              </a:rPr>
              <a:t>Provide </a:t>
            </a:r>
            <a:r>
              <a:rPr lang="en-US" sz="2400" u="sng" dirty="0">
                <a:latin typeface="Calibri" charset="0"/>
              </a:rPr>
              <a:t>direction and evaluation</a:t>
            </a:r>
            <a:r>
              <a:rPr lang="en-US" sz="2400" dirty="0">
                <a:latin typeface="Calibri" charset="0"/>
              </a:rPr>
              <a:t> performance </a:t>
            </a:r>
            <a:r>
              <a:rPr lang="en-US" sz="2400" dirty="0" smtClean="0">
                <a:latin typeface="Calibri" charset="0"/>
              </a:rPr>
              <a:t>criteria</a:t>
            </a:r>
          </a:p>
          <a:p>
            <a:pPr lvl="1">
              <a:spcBef>
                <a:spcPct val="40000"/>
              </a:spcBef>
            </a:pPr>
            <a:r>
              <a:rPr lang="en-GB" sz="2400" dirty="0" smtClean="0">
                <a:latin typeface="Calibri" pitchFamily="34" charset="0"/>
              </a:rPr>
              <a:t>often described as the </a:t>
            </a:r>
            <a:r>
              <a:rPr lang="en-GB" sz="2400" u="sng" dirty="0" smtClean="0">
                <a:latin typeface="Calibri" pitchFamily="34" charset="0"/>
              </a:rPr>
              <a:t>essential elements</a:t>
            </a:r>
            <a:r>
              <a:rPr lang="en-GB" sz="2400" dirty="0" smtClean="0">
                <a:latin typeface="Calibri" pitchFamily="34" charset="0"/>
              </a:rPr>
              <a:t> of planning.</a:t>
            </a:r>
            <a:endParaRPr lang="en-US" sz="2400" dirty="0" smtClean="0">
              <a:latin typeface="Calibri" pitchFamily="34" charset="0"/>
            </a:endParaRP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Calibri"/>
                <a:cs typeface="Calibri"/>
              </a:rPr>
              <a:t>Most company’s goals are </a:t>
            </a:r>
            <a:r>
              <a:rPr lang="en-US" sz="2400" u="sng" dirty="0">
                <a:latin typeface="Calibri"/>
                <a:cs typeface="Calibri"/>
              </a:rPr>
              <a:t>either strategic or financial</a:t>
            </a:r>
            <a:r>
              <a:rPr lang="en-US" sz="2400" dirty="0">
                <a:latin typeface="Calibri"/>
                <a:cs typeface="Calibri"/>
              </a:rPr>
              <a:t>.</a:t>
            </a:r>
            <a:r>
              <a:rPr lang="en-AU" sz="2400" u="sng" dirty="0">
                <a:latin typeface="Calibri"/>
                <a:cs typeface="Calibri"/>
              </a:rPr>
              <a:t> </a:t>
            </a:r>
            <a:endParaRPr lang="en-US" sz="2400" u="sng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4113909"/>
            <a:ext cx="4198666" cy="24987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b="1" dirty="0" smtClean="0">
                <a:latin typeface="Calibri" pitchFamily="34" charset="0"/>
              </a:rPr>
              <a:t>Stated Goals - </a:t>
            </a:r>
            <a:r>
              <a:rPr lang="en-GB" sz="2000" dirty="0" smtClean="0">
                <a:latin typeface="Calibri" pitchFamily="34" charset="0"/>
              </a:rPr>
              <a:t>Official statements of </a:t>
            </a:r>
            <a:r>
              <a:rPr lang="en-GB" sz="2000" u="sng" dirty="0" smtClean="0">
                <a:latin typeface="Calibri" pitchFamily="34" charset="0"/>
              </a:rPr>
              <a:t>what an organization says</a:t>
            </a:r>
            <a:r>
              <a:rPr lang="en-GB" sz="2000" dirty="0" smtClean="0">
                <a:latin typeface="Calibri" pitchFamily="34" charset="0"/>
              </a:rPr>
              <a:t>, and </a:t>
            </a:r>
            <a:r>
              <a:rPr lang="en-GB" sz="2000" u="sng" dirty="0" smtClean="0">
                <a:latin typeface="Calibri" pitchFamily="34" charset="0"/>
              </a:rPr>
              <a:t>what it wants its various stakeholders to believe</a:t>
            </a:r>
            <a:r>
              <a:rPr lang="en-GB" sz="2000" dirty="0" smtClean="0">
                <a:latin typeface="Calibri" pitchFamily="34" charset="0"/>
              </a:rPr>
              <a:t>, its goals are.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latin typeface="Calibri" pitchFamily="34" charset="0"/>
              </a:rPr>
              <a:t>Real Goals - </a:t>
            </a:r>
            <a:r>
              <a:rPr lang="en-GB" sz="2000" dirty="0" smtClean="0">
                <a:latin typeface="Calibri" pitchFamily="34" charset="0"/>
              </a:rPr>
              <a:t>Goals that an organization </a:t>
            </a:r>
            <a:r>
              <a:rPr lang="en-GB" sz="2000" u="sng" dirty="0" smtClean="0">
                <a:latin typeface="Calibri" pitchFamily="34" charset="0"/>
              </a:rPr>
              <a:t>actually pursues</a:t>
            </a:r>
            <a:r>
              <a:rPr lang="en-GB" sz="2000" dirty="0" smtClean="0">
                <a:latin typeface="Calibri" pitchFamily="34" charset="0"/>
              </a:rPr>
              <a:t>, as defined by the actions of its members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6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43162"/>
            <a:ext cx="5638800" cy="1362075"/>
          </a:xfrm>
        </p:spPr>
        <p:txBody>
          <a:bodyPr/>
          <a:lstStyle/>
          <a:p>
            <a:r>
              <a:rPr lang="en-US" b="1" u="sng" dirty="0" smtClean="0"/>
              <a:t>Types of Plans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1712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Plans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/>
              <a:t>Plans </a:t>
            </a:r>
            <a:r>
              <a:rPr lang="en-US" sz="1800" dirty="0"/>
              <a:t>are documents that </a:t>
            </a:r>
            <a:r>
              <a:rPr lang="en-US" sz="1800" dirty="0" smtClean="0"/>
              <a:t>details </a:t>
            </a:r>
            <a:r>
              <a:rPr lang="en-US" sz="1800" u="sng" dirty="0"/>
              <a:t>how goals are going to be met</a:t>
            </a:r>
            <a:r>
              <a:rPr lang="en-US" sz="1800" dirty="0"/>
              <a:t>. They usually </a:t>
            </a:r>
            <a:r>
              <a:rPr lang="en-US" sz="1800" u="sng" dirty="0"/>
              <a:t>include resource allocations</a:t>
            </a:r>
            <a:r>
              <a:rPr lang="en-US" sz="1800" dirty="0"/>
              <a:t>, schedules and other necessary actions to accomplish the goals. 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8749" r="11036" b="-18749"/>
          <a:stretch/>
        </p:blipFill>
        <p:spPr bwMode="auto">
          <a:xfrm>
            <a:off x="498474" y="2252663"/>
            <a:ext cx="7849929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Plans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1922915"/>
            <a:ext cx="3657600" cy="3678797"/>
          </a:xfrm>
        </p:spPr>
        <p:txBody>
          <a:bodyPr>
            <a:normAutofit lnSpcReduction="10000"/>
          </a:bodyPr>
          <a:lstStyle/>
          <a:p>
            <a:pPr lvl="1">
              <a:spcBef>
                <a:spcPct val="30000"/>
              </a:spcBef>
            </a:pPr>
            <a:r>
              <a:rPr lang="en-US" sz="2400" dirty="0" smtClean="0">
                <a:latin typeface="Calibri" charset="0"/>
              </a:rPr>
              <a:t>Applies to the </a:t>
            </a:r>
            <a:r>
              <a:rPr lang="en-US" sz="2400" u="sng" dirty="0" smtClean="0">
                <a:latin typeface="Calibri" charset="0"/>
              </a:rPr>
              <a:t>whole organization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>
                <a:latin typeface="Calibri" charset="0"/>
              </a:rPr>
              <a:t>Establish the organization </a:t>
            </a:r>
            <a:r>
              <a:rPr lang="en-US" sz="2400" u="sng" dirty="0" smtClean="0">
                <a:latin typeface="Calibri" charset="0"/>
              </a:rPr>
              <a:t>overall goals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>
                <a:latin typeface="Calibri" charset="0"/>
              </a:rPr>
              <a:t>Cover </a:t>
            </a:r>
            <a:r>
              <a:rPr lang="en-US" sz="2400" u="sng" dirty="0">
                <a:latin typeface="Calibri" charset="0"/>
              </a:rPr>
              <a:t>extended periods of </a:t>
            </a:r>
            <a:r>
              <a:rPr lang="en-US" sz="2400" u="sng" dirty="0" smtClean="0">
                <a:latin typeface="Calibri" charset="0"/>
              </a:rPr>
              <a:t>time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>
                <a:latin typeface="Calibri" charset="0"/>
              </a:rPr>
              <a:t>Strategic plans are </a:t>
            </a:r>
            <a:r>
              <a:rPr lang="en-US" sz="2400" u="sng" dirty="0" smtClean="0">
                <a:latin typeface="Calibri" charset="0"/>
              </a:rPr>
              <a:t>broad</a:t>
            </a:r>
            <a:endParaRPr lang="en-US" sz="2400" u="sng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187" y="1922915"/>
            <a:ext cx="3657600" cy="3678797"/>
          </a:xfrm>
        </p:spPr>
        <p:txBody>
          <a:bodyPr>
            <a:normAutofit/>
          </a:bodyPr>
          <a:lstStyle/>
          <a:p>
            <a:pPr lvl="1">
              <a:spcBef>
                <a:spcPct val="30000"/>
              </a:spcBef>
            </a:pPr>
            <a:r>
              <a:rPr lang="en-US" sz="2400" u="sng" dirty="0">
                <a:latin typeface="Calibri" charset="0"/>
              </a:rPr>
              <a:t>Specify the details </a:t>
            </a:r>
            <a:r>
              <a:rPr lang="en-US" sz="2400" dirty="0">
                <a:latin typeface="Calibri" charset="0"/>
              </a:rPr>
              <a:t>of how the overall goals are to be achieved</a:t>
            </a:r>
          </a:p>
          <a:p>
            <a:pPr lvl="1">
              <a:spcBef>
                <a:spcPct val="30000"/>
              </a:spcBef>
            </a:pPr>
            <a:r>
              <a:rPr lang="en-US" sz="2400" dirty="0">
                <a:latin typeface="Calibri" charset="0"/>
              </a:rPr>
              <a:t>Cover a </a:t>
            </a:r>
            <a:r>
              <a:rPr lang="en-US" sz="2400" u="sng" dirty="0">
                <a:latin typeface="Calibri" charset="0"/>
              </a:rPr>
              <a:t>short time </a:t>
            </a:r>
            <a:r>
              <a:rPr lang="en-US" sz="2400" u="sng" dirty="0" smtClean="0">
                <a:latin typeface="Calibri" charset="0"/>
              </a:rPr>
              <a:t>period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/>
              <a:t>Operational plans are </a:t>
            </a:r>
            <a:r>
              <a:rPr lang="en-US" sz="2400" u="sng" dirty="0" smtClean="0"/>
              <a:t>narrow</a:t>
            </a:r>
            <a:endParaRPr lang="en-US" sz="24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600186"/>
            <a:ext cx="3657600" cy="322729"/>
          </a:xfrm>
        </p:spPr>
        <p:txBody>
          <a:bodyPr/>
          <a:lstStyle/>
          <a:p>
            <a:r>
              <a:rPr lang="en-US" b="1" u="sng" dirty="0" smtClean="0"/>
              <a:t>Strategic Plans</a:t>
            </a:r>
            <a:endParaRPr lang="en-US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7187" y="1578538"/>
            <a:ext cx="3657600" cy="322729"/>
          </a:xfrm>
        </p:spPr>
        <p:txBody>
          <a:bodyPr/>
          <a:lstStyle/>
          <a:p>
            <a:r>
              <a:rPr lang="en-US" b="1" u="sng" dirty="0" smtClean="0"/>
              <a:t>Operational Goals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3072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186</TotalTime>
  <Words>818</Words>
  <Application>Microsoft Office PowerPoint</Application>
  <PresentationFormat>On-screen Show (4:3)</PresentationFormat>
  <Paragraphs>118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MGT 210 Chapter 8: Foundations of Planning</vt:lpstr>
      <vt:lpstr>Planning: A primary managerial function</vt:lpstr>
      <vt:lpstr>Why do managers plan? </vt:lpstr>
      <vt:lpstr>Planning &amp; Performance</vt:lpstr>
      <vt:lpstr>Goals &amp; Plans</vt:lpstr>
      <vt:lpstr>Goals (objectives)</vt:lpstr>
      <vt:lpstr>Types of Plans</vt:lpstr>
      <vt:lpstr>Types of Plans</vt:lpstr>
      <vt:lpstr>Types of Plans</vt:lpstr>
      <vt:lpstr>Types of Plans</vt:lpstr>
      <vt:lpstr>Setting Goals &amp; Developing Plans</vt:lpstr>
      <vt:lpstr>Traditional Approach to Goal Setting</vt:lpstr>
      <vt:lpstr>Maintaining the Hierarchy of Goals</vt:lpstr>
      <vt:lpstr>Management by Objectives</vt:lpstr>
      <vt:lpstr>Setting Well Written goals</vt:lpstr>
      <vt:lpstr>Contingency Factors in Planning</vt:lpstr>
      <vt:lpstr>Approaches to Planning</vt:lpstr>
      <vt:lpstr>Planning in Dynamic Environment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Akib's pc</cp:lastModifiedBy>
  <cp:revision>33</cp:revision>
  <dcterms:created xsi:type="dcterms:W3CDTF">2014-10-14T14:35:33Z</dcterms:created>
  <dcterms:modified xsi:type="dcterms:W3CDTF">2016-11-04T23:55:35Z</dcterms:modified>
</cp:coreProperties>
</file>