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E821-9290-5A48-8D4F-7538E3EFFE2C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C5DBB-EC8E-6546-98F8-BD3128480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86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C5DBB-EC8E-6546-98F8-BD31284806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97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MGT 210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9: STRATEGIC MANAGEMENT &amp; PLANNING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22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Step 6: Evaluating </a:t>
            </a:r>
            <a:r>
              <a:rPr lang="en-US" b="1" u="sng" dirty="0" smtClean="0"/>
              <a:t>results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1151" r="-411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How effective have the strategies been at helping the organization reach its goals? What adjustments are necessary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6762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Corporate </a:t>
            </a:r>
            <a:r>
              <a:rPr lang="en-US" b="1" u="sng" dirty="0" smtClean="0"/>
              <a:t>Strategies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strategy that </a:t>
            </a:r>
            <a:r>
              <a:rPr lang="en-US" dirty="0"/>
              <a:t>determines </a:t>
            </a:r>
            <a:r>
              <a:rPr lang="en-US" u="sng" dirty="0"/>
              <a:t>what businesses a company is in or wants to be in</a:t>
            </a:r>
            <a:r>
              <a:rPr lang="en-US" dirty="0"/>
              <a:t>, and </a:t>
            </a:r>
            <a:r>
              <a:rPr lang="en-US" u="sng" dirty="0"/>
              <a:t>what it wants to do with those businesses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based on the </a:t>
            </a:r>
            <a:r>
              <a:rPr lang="en-US" u="sng" dirty="0"/>
              <a:t>mission and goals of the organization </a:t>
            </a:r>
            <a:r>
              <a:rPr lang="en-US" dirty="0"/>
              <a:t>and the </a:t>
            </a:r>
            <a:r>
              <a:rPr lang="en-US" u="sng" dirty="0"/>
              <a:t>roles that each business unit </a:t>
            </a:r>
            <a:r>
              <a:rPr lang="en-US" dirty="0"/>
              <a:t>of the organization will play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dirty="0" smtClean="0"/>
              <a:t>Three types of corporate strategies:</a:t>
            </a:r>
          </a:p>
          <a:p>
            <a:pPr lvl="1"/>
            <a:r>
              <a:rPr lang="en-AU" dirty="0" smtClean="0"/>
              <a:t>Growth</a:t>
            </a:r>
          </a:p>
          <a:p>
            <a:pPr lvl="1"/>
            <a:r>
              <a:rPr lang="en-AU" dirty="0" smtClean="0"/>
              <a:t>Stability</a:t>
            </a:r>
          </a:p>
          <a:p>
            <a:pPr lvl="1"/>
            <a:r>
              <a:rPr lang="en-AU" dirty="0" smtClean="0"/>
              <a:t>Renewal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485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Growth 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2231369"/>
            <a:ext cx="7556313" cy="4144963"/>
          </a:xfrm>
        </p:spPr>
        <p:txBody>
          <a:bodyPr/>
          <a:lstStyle/>
          <a:p>
            <a:r>
              <a:rPr lang="en-US" dirty="0"/>
              <a:t>An organization that grows </a:t>
            </a:r>
            <a:r>
              <a:rPr lang="en-US" u="sng" dirty="0"/>
              <a:t>using concentration </a:t>
            </a:r>
            <a:r>
              <a:rPr lang="en-US" dirty="0"/>
              <a:t>focuses on its </a:t>
            </a:r>
            <a:r>
              <a:rPr lang="en-US" u="sng" dirty="0"/>
              <a:t>primary line of business</a:t>
            </a:r>
            <a:r>
              <a:rPr lang="en-US" dirty="0"/>
              <a:t> and </a:t>
            </a:r>
            <a:r>
              <a:rPr lang="en-US" u="sng" dirty="0"/>
              <a:t>increases the number of products offered </a:t>
            </a:r>
            <a:r>
              <a:rPr lang="en-US" dirty="0"/>
              <a:t>or markets served in this primary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Vertical integration</a:t>
            </a:r>
          </a:p>
          <a:p>
            <a:r>
              <a:rPr lang="en-US" dirty="0" smtClean="0"/>
              <a:t>Horizontal integration</a:t>
            </a:r>
          </a:p>
          <a:p>
            <a:r>
              <a:rPr lang="en-US" dirty="0" smtClean="0"/>
              <a:t>Diversification 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an </a:t>
            </a:r>
            <a:r>
              <a:rPr lang="en-US" sz="2000" u="sng" dirty="0"/>
              <a:t>organization expands </a:t>
            </a:r>
            <a:r>
              <a:rPr lang="en-US" sz="2000" dirty="0"/>
              <a:t>the number of </a:t>
            </a:r>
            <a:r>
              <a:rPr lang="en-US" sz="2000" u="sng" dirty="0"/>
              <a:t>markets served or products offered</a:t>
            </a:r>
            <a:r>
              <a:rPr lang="en-US" sz="2000" dirty="0"/>
              <a:t>, either through its </a:t>
            </a:r>
            <a:r>
              <a:rPr lang="en-US" sz="2000" u="sng" dirty="0"/>
              <a:t>current or through new business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45714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339413"/>
            <a:ext cx="7558960" cy="774700"/>
          </a:xfrm>
        </p:spPr>
        <p:txBody>
          <a:bodyPr/>
          <a:lstStyle/>
          <a:p>
            <a:r>
              <a:rPr lang="en-US" sz="2000" dirty="0" smtClean="0"/>
              <a:t>An </a:t>
            </a:r>
            <a:r>
              <a:rPr lang="en-US" sz="2000" dirty="0"/>
              <a:t>organization continues to do </a:t>
            </a:r>
            <a:r>
              <a:rPr lang="en-US" sz="2000" u="sng" dirty="0"/>
              <a:t>what it is currently doing</a:t>
            </a:r>
            <a:r>
              <a:rPr lang="en-US" sz="2000" dirty="0"/>
              <a:t>.  The organization </a:t>
            </a:r>
            <a:r>
              <a:rPr lang="en-US" sz="2000" u="sng" dirty="0"/>
              <a:t>doesn’t grow but doesn't fall behind</a:t>
            </a:r>
            <a:r>
              <a:rPr lang="en-US" sz="2000" dirty="0"/>
              <a:t> as well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405103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269857"/>
            <a:ext cx="7556313" cy="4144963"/>
          </a:xfrm>
        </p:spPr>
        <p:txBody>
          <a:bodyPr/>
          <a:lstStyle/>
          <a:p>
            <a:pPr lvl="0"/>
            <a:r>
              <a:rPr lang="en-US" dirty="0"/>
              <a:t>A </a:t>
            </a:r>
            <a:r>
              <a:rPr lang="en-US" b="1" dirty="0"/>
              <a:t>retrenchment strategy </a:t>
            </a:r>
            <a:r>
              <a:rPr lang="en-US" dirty="0"/>
              <a:t>is a </a:t>
            </a:r>
            <a:r>
              <a:rPr lang="en-US" u="sng" dirty="0" smtClean="0"/>
              <a:t>short run revival strategy used for minor performance problems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This strategy helps an organization </a:t>
            </a:r>
            <a:r>
              <a:rPr lang="en-US" u="sng" dirty="0"/>
              <a:t>stabilize operations</a:t>
            </a:r>
            <a:r>
              <a:rPr lang="en-US" dirty="0"/>
              <a:t>, </a:t>
            </a:r>
            <a:r>
              <a:rPr lang="en-US" u="sng" dirty="0"/>
              <a:t>revitalize organizational resources </a:t>
            </a:r>
            <a:r>
              <a:rPr lang="en-US" dirty="0"/>
              <a:t>and </a:t>
            </a:r>
            <a:r>
              <a:rPr lang="en-US" u="sng" dirty="0"/>
              <a:t>capabilities and prepare to compete once again. </a:t>
            </a:r>
            <a:endParaRPr lang="en-AU" u="sng" dirty="0"/>
          </a:p>
          <a:p>
            <a:pPr lvl="0"/>
            <a:r>
              <a:rPr lang="en-US" dirty="0"/>
              <a:t>When an organization’s problem are </a:t>
            </a:r>
            <a:r>
              <a:rPr lang="en-US" u="sng" dirty="0"/>
              <a:t>more serious, more drastic actions</a:t>
            </a:r>
            <a:r>
              <a:rPr lang="en-US" dirty="0"/>
              <a:t> – the </a:t>
            </a:r>
            <a:r>
              <a:rPr lang="en-US" b="1" dirty="0"/>
              <a:t>turnaround strategy </a:t>
            </a:r>
            <a:r>
              <a:rPr lang="en-US" dirty="0"/>
              <a:t>is needed. </a:t>
            </a:r>
            <a:endParaRPr lang="en-US" dirty="0" smtClean="0"/>
          </a:p>
          <a:p>
            <a:r>
              <a:rPr lang="en-US" dirty="0"/>
              <a:t>Managers do two things for both renewal strategies: </a:t>
            </a:r>
            <a:endParaRPr lang="en-US" dirty="0" smtClean="0"/>
          </a:p>
          <a:p>
            <a:pPr lvl="1"/>
            <a:r>
              <a:rPr lang="en-US" dirty="0" smtClean="0"/>
              <a:t>cut </a:t>
            </a:r>
            <a:r>
              <a:rPr lang="en-US" dirty="0"/>
              <a:t>costs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restructure organizational operations. </a:t>
            </a:r>
            <a:endParaRPr lang="en-AU" dirty="0"/>
          </a:p>
          <a:p>
            <a:pPr lvl="0"/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strategies that address </a:t>
            </a:r>
            <a:r>
              <a:rPr lang="en-US" sz="2000" u="sng" dirty="0"/>
              <a:t>declining </a:t>
            </a:r>
            <a:r>
              <a:rPr lang="en-US" sz="2000" u="sng" dirty="0" smtClean="0"/>
              <a:t>performance</a:t>
            </a:r>
            <a:r>
              <a:rPr lang="en-AU" sz="2000" dirty="0" smtClean="0"/>
              <a:t>. </a:t>
            </a:r>
            <a:r>
              <a:rPr lang="en-US" sz="2000" dirty="0"/>
              <a:t>The two types of renewal strategies are </a:t>
            </a:r>
            <a:r>
              <a:rPr lang="en-US" sz="2000" u="sng" dirty="0"/>
              <a:t>retrenchment and turnaround strategies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13943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Managing Corporate Strategies</a:t>
            </a:r>
            <a:endParaRPr lang="en-US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6351" r="-26351"/>
          <a:stretch>
            <a:fillRect/>
          </a:stretch>
        </p:blipFill>
        <p:spPr>
          <a:xfrm>
            <a:off x="498475" y="2289175"/>
            <a:ext cx="7556500" cy="4144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an organization’s corporate strategy</a:t>
            </a:r>
            <a:r>
              <a:rPr lang="en-US" sz="2000" u="sng" dirty="0"/>
              <a:t> encompasses a number of </a:t>
            </a:r>
            <a:r>
              <a:rPr lang="en-US" sz="2000" u="sng" dirty="0" smtClean="0"/>
              <a:t>business</a:t>
            </a:r>
            <a:r>
              <a:rPr lang="en-US" sz="2000" dirty="0" smtClean="0"/>
              <a:t>, </a:t>
            </a:r>
            <a:r>
              <a:rPr lang="en-US" sz="2000" dirty="0"/>
              <a:t>managers can manage this collection, or portfolio using a toll called </a:t>
            </a:r>
            <a:r>
              <a:rPr lang="en-US" sz="2000" u="sng" dirty="0"/>
              <a:t>corporate portfolio matrix</a:t>
            </a:r>
            <a:r>
              <a:rPr lang="en-US" sz="2000" dirty="0"/>
              <a:t>. </a:t>
            </a:r>
            <a:endParaRPr lang="en-A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2686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BCG Matrix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606" y="1462527"/>
            <a:ext cx="4598456" cy="5118844"/>
          </a:xfrm>
        </p:spPr>
        <p:txBody>
          <a:bodyPr>
            <a:normAutofit/>
          </a:bodyPr>
          <a:lstStyle/>
          <a:p>
            <a:pPr algn="just"/>
            <a:r>
              <a:rPr lang="en-US" sz="2000" u="sng" dirty="0"/>
              <a:t>The dogs should be sold off or liquidated </a:t>
            </a:r>
            <a:r>
              <a:rPr lang="en-US" sz="2000" dirty="0"/>
              <a:t>as they have low market share in markets with low growth potential</a:t>
            </a:r>
            <a:r>
              <a:rPr lang="en-US" sz="2000" dirty="0" smtClean="0"/>
              <a:t>.</a:t>
            </a:r>
            <a:endParaRPr lang="en-AU" sz="2000" dirty="0"/>
          </a:p>
          <a:p>
            <a:pPr algn="just"/>
            <a:r>
              <a:rPr lang="en-US" sz="2000" dirty="0"/>
              <a:t>Mangers should </a:t>
            </a:r>
            <a:r>
              <a:rPr lang="en-US" sz="2000" u="sng" dirty="0"/>
              <a:t>milk cash cows for as much as they can, limit any new investment in them and use the large amount of cash </a:t>
            </a:r>
            <a:r>
              <a:rPr lang="en-US" sz="2000" dirty="0"/>
              <a:t>generated to invest in stars and question marks with </a:t>
            </a:r>
            <a:r>
              <a:rPr lang="en-US" sz="2000" u="sng" dirty="0"/>
              <a:t>strong potential to improve market share</a:t>
            </a:r>
            <a:r>
              <a:rPr lang="en-US" sz="2000" dirty="0" smtClean="0"/>
              <a:t>.</a:t>
            </a:r>
            <a:endParaRPr lang="en-AU" sz="2000" dirty="0"/>
          </a:p>
          <a:p>
            <a:pPr algn="just"/>
            <a:r>
              <a:rPr lang="en-US" sz="2000" dirty="0"/>
              <a:t>The stars will eventually </a:t>
            </a:r>
            <a:r>
              <a:rPr lang="en-US" sz="2000" u="sng" dirty="0"/>
              <a:t>develop into cash cows</a:t>
            </a:r>
            <a:r>
              <a:rPr lang="en-US" sz="2000" dirty="0"/>
              <a:t> as their markets mature and sales growth slows</a:t>
            </a:r>
            <a:endParaRPr lang="en-AU" sz="2000" dirty="0"/>
          </a:p>
          <a:p>
            <a:pPr algn="just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17569" b="-17569"/>
          <a:stretch>
            <a:fillRect/>
          </a:stretch>
        </p:blipFill>
        <p:spPr>
          <a:xfrm>
            <a:off x="5187950" y="1985963"/>
            <a:ext cx="3657600" cy="4140200"/>
          </a:xfrm>
        </p:spPr>
      </p:pic>
    </p:spTree>
    <p:extLst>
      <p:ext uri="{BB962C8B-B14F-4D97-AF65-F5344CB8AC3E}">
        <p14:creationId xmlns="" xmlns:p14="http://schemas.microsoft.com/office/powerpoint/2010/main" val="372338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Competitive Strategies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04254"/>
            <a:ext cx="7556313" cy="4568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an organization is </a:t>
            </a:r>
            <a:r>
              <a:rPr lang="en-US" u="sng" dirty="0"/>
              <a:t>in several different businesses</a:t>
            </a:r>
            <a:r>
              <a:rPr lang="en-US" dirty="0"/>
              <a:t>, those single businesses that are independent and have their own competitive strategies are called </a:t>
            </a:r>
            <a:r>
              <a:rPr lang="en-US" u="sng" dirty="0"/>
              <a:t>strategic business units (SBUs)</a:t>
            </a:r>
            <a:r>
              <a:rPr lang="en-AU" u="sng" dirty="0"/>
              <a:t> </a:t>
            </a:r>
            <a:endParaRPr lang="en-AU" u="sng" dirty="0" smtClean="0"/>
          </a:p>
          <a:p>
            <a:r>
              <a:rPr lang="en-US" dirty="0"/>
              <a:t>Competitive advantage </a:t>
            </a:r>
            <a:r>
              <a:rPr lang="en-US" u="sng" dirty="0"/>
              <a:t>sets an organization apart</a:t>
            </a:r>
            <a:r>
              <a:rPr lang="en-US" dirty="0"/>
              <a:t> – its </a:t>
            </a:r>
            <a:r>
              <a:rPr lang="en-US" u="sng" dirty="0"/>
              <a:t>distinctive edge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can come from the </a:t>
            </a:r>
            <a:r>
              <a:rPr lang="en-US" u="sng" dirty="0"/>
              <a:t>organization’s core competencies </a:t>
            </a:r>
            <a:r>
              <a:rPr lang="en-US" dirty="0"/>
              <a:t>by </a:t>
            </a:r>
            <a:r>
              <a:rPr lang="en-US" u="sng" dirty="0"/>
              <a:t>doing something that other cannot do</a:t>
            </a:r>
            <a:r>
              <a:rPr lang="en-US" dirty="0"/>
              <a:t> or doing it better than others can do it. </a:t>
            </a:r>
            <a:endParaRPr lang="en-US" dirty="0" smtClean="0"/>
          </a:p>
          <a:p>
            <a:r>
              <a:rPr lang="en-US" dirty="0" smtClean="0"/>
              <a:t>Competitive </a:t>
            </a:r>
            <a:r>
              <a:rPr lang="en-US" dirty="0"/>
              <a:t>advantage can arise from </a:t>
            </a:r>
            <a:r>
              <a:rPr lang="en-US" u="sng" dirty="0"/>
              <a:t>holding a certain kind of resource</a:t>
            </a:r>
            <a:r>
              <a:rPr lang="en-AU" u="sng" dirty="0"/>
              <a:t> </a:t>
            </a:r>
            <a:endParaRPr lang="en-AU" u="sng" dirty="0" smtClean="0"/>
          </a:p>
          <a:p>
            <a:r>
              <a:rPr lang="en-US" dirty="0"/>
              <a:t>If a business is able to </a:t>
            </a:r>
            <a:r>
              <a:rPr lang="en-US" u="sng" dirty="0"/>
              <a:t>continuously improve the quality and reliability of its products</a:t>
            </a:r>
            <a:r>
              <a:rPr lang="en-US" dirty="0"/>
              <a:t>, it may have a competitive advantage that cant be taken away</a:t>
            </a:r>
            <a:r>
              <a:rPr lang="en-AU" dirty="0"/>
              <a:t>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a strategy of how </a:t>
            </a:r>
            <a:r>
              <a:rPr lang="en-US" sz="2200" u="sng" dirty="0"/>
              <a:t>an organization will compete </a:t>
            </a:r>
            <a:r>
              <a:rPr lang="en-US" sz="2200" dirty="0"/>
              <a:t>in its </a:t>
            </a:r>
            <a:r>
              <a:rPr lang="en-US" sz="2200" dirty="0" smtClean="0"/>
              <a:t>businesses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97579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Sustaining Competitive Advantage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451" r="-174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/>
              <a:t>An important part of doing this is </a:t>
            </a:r>
            <a:r>
              <a:rPr lang="en-US" u="sng" dirty="0"/>
              <a:t>an industry analysis</a:t>
            </a:r>
            <a:r>
              <a:rPr lang="en-US" dirty="0"/>
              <a:t>, which is done using the </a:t>
            </a:r>
            <a:r>
              <a:rPr lang="en-US" u="sng" dirty="0" smtClean="0"/>
              <a:t>Porter’s five </a:t>
            </a:r>
            <a:r>
              <a:rPr lang="en-US" u="sng" dirty="0"/>
              <a:t>forces model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7088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Choosing a Competitive Strategy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an organization competes on the basis </a:t>
            </a:r>
            <a:r>
              <a:rPr lang="en-US" u="sng" dirty="0"/>
              <a:t>of having the lowest costs</a:t>
            </a:r>
            <a:r>
              <a:rPr lang="en-US" dirty="0"/>
              <a:t>, it is following </a:t>
            </a:r>
            <a:r>
              <a:rPr lang="en-US" b="1" dirty="0"/>
              <a:t>a cost-leadership strategy</a:t>
            </a:r>
            <a:r>
              <a:rPr lang="en-US" dirty="0"/>
              <a:t>. A low-cost leader is highly efficient. </a:t>
            </a:r>
            <a:endParaRPr lang="en-AU" dirty="0"/>
          </a:p>
          <a:p>
            <a:r>
              <a:rPr lang="en-US" dirty="0"/>
              <a:t>A company that competes by </a:t>
            </a:r>
            <a:r>
              <a:rPr lang="en-US" u="sng" dirty="0"/>
              <a:t>offering unique products </a:t>
            </a:r>
            <a:r>
              <a:rPr lang="en-US" dirty="0"/>
              <a:t>that are widely </a:t>
            </a:r>
            <a:r>
              <a:rPr lang="en-US" u="sng" dirty="0"/>
              <a:t>valued by customers </a:t>
            </a:r>
            <a:r>
              <a:rPr lang="en-US" dirty="0"/>
              <a:t>is following </a:t>
            </a:r>
            <a:r>
              <a:rPr lang="en-US" b="1" dirty="0"/>
              <a:t>a differentiation strategy</a:t>
            </a:r>
            <a:r>
              <a:rPr lang="en-US" b="1" dirty="0" smtClean="0"/>
              <a:t>.</a:t>
            </a:r>
            <a:r>
              <a:rPr lang="en-US" dirty="0" smtClean="0"/>
              <a:t>. </a:t>
            </a:r>
            <a:endParaRPr lang="en-AU" dirty="0"/>
          </a:p>
          <a:p>
            <a:r>
              <a:rPr lang="en-US" b="1" dirty="0"/>
              <a:t>A focus strategy </a:t>
            </a:r>
            <a:r>
              <a:rPr lang="en-US" dirty="0"/>
              <a:t>involves a cost strategy or differentiation strategy </a:t>
            </a:r>
            <a:r>
              <a:rPr lang="en-US" u="sng" dirty="0"/>
              <a:t>in a certain part of the market or niche</a:t>
            </a:r>
            <a:r>
              <a:rPr lang="en-US" dirty="0"/>
              <a:t>. </a:t>
            </a:r>
            <a:endParaRPr lang="en-AU" dirty="0"/>
          </a:p>
          <a:p>
            <a:pPr marL="0" indent="0">
              <a:buNone/>
            </a:pPr>
            <a:r>
              <a:rPr lang="en-US" b="1" dirty="0"/>
              <a:t>Functional strategies </a:t>
            </a:r>
            <a:r>
              <a:rPr lang="en-US" dirty="0"/>
              <a:t>are strategies utilized by an organization’s various functional departments to support the competitive advantage. 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dirty="0"/>
              <a:t>An appropriate competitive strategy </a:t>
            </a:r>
            <a:r>
              <a:rPr lang="en-US" sz="2200" u="sng" dirty="0"/>
              <a:t>fits the competitive strengths</a:t>
            </a:r>
            <a:r>
              <a:rPr lang="en-US" sz="2200" dirty="0"/>
              <a:t> of the organization and the industry in it</a:t>
            </a:r>
            <a:r>
              <a:rPr lang="en-AU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84810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Strategic Management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443051"/>
            <a:ext cx="7556313" cy="4144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Organizational strategies </a:t>
            </a:r>
            <a:r>
              <a:rPr lang="en-US" dirty="0"/>
              <a:t> are the plans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how the </a:t>
            </a:r>
            <a:r>
              <a:rPr lang="en-US" u="sng" dirty="0"/>
              <a:t>organization will do whatever </a:t>
            </a:r>
            <a:r>
              <a:rPr lang="en-US" dirty="0"/>
              <a:t>its in business to </a:t>
            </a:r>
            <a:r>
              <a:rPr lang="en-US" dirty="0" smtClean="0"/>
              <a:t>do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it will </a:t>
            </a:r>
            <a:r>
              <a:rPr lang="en-US" u="sng" dirty="0"/>
              <a:t>compete successfully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it will </a:t>
            </a:r>
            <a:r>
              <a:rPr lang="en-US" u="sng" dirty="0"/>
              <a:t>attract and satisfy its customers </a:t>
            </a:r>
            <a:r>
              <a:rPr lang="en-US" dirty="0"/>
              <a:t>in order  to achieve its goals.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US" b="1" dirty="0"/>
              <a:t>Business model </a:t>
            </a:r>
            <a:r>
              <a:rPr lang="en-US" dirty="0"/>
              <a:t>is how a business is going </a:t>
            </a:r>
            <a:r>
              <a:rPr lang="en-US" u="sng" dirty="0"/>
              <a:t>to make money</a:t>
            </a:r>
            <a:r>
              <a:rPr lang="en-US" dirty="0"/>
              <a:t>. It focuses on two things: </a:t>
            </a:r>
            <a:endParaRPr lang="en-AU" dirty="0"/>
          </a:p>
          <a:p>
            <a:r>
              <a:rPr lang="en-US" dirty="0"/>
              <a:t>1. whether </a:t>
            </a:r>
            <a:r>
              <a:rPr lang="en-US" u="sng" dirty="0"/>
              <a:t>customers will value</a:t>
            </a:r>
            <a:r>
              <a:rPr lang="en-US" dirty="0"/>
              <a:t> what the </a:t>
            </a:r>
            <a:r>
              <a:rPr lang="en-US" u="sng" dirty="0"/>
              <a:t>company is providing</a:t>
            </a:r>
            <a:endParaRPr lang="en-AU" u="sng" dirty="0"/>
          </a:p>
          <a:p>
            <a:r>
              <a:rPr lang="en-US" dirty="0"/>
              <a:t>2. whether the </a:t>
            </a:r>
            <a:r>
              <a:rPr lang="en-US" u="sng" dirty="0"/>
              <a:t>company can make money </a:t>
            </a:r>
            <a:r>
              <a:rPr lang="en-US" dirty="0"/>
              <a:t>doing it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This is what manager’s do to develop the </a:t>
            </a:r>
            <a:r>
              <a:rPr lang="en-US" sz="2000" u="sng" dirty="0"/>
              <a:t>organization’s strategies</a:t>
            </a:r>
            <a:r>
              <a:rPr lang="en-US" sz="2000" dirty="0"/>
              <a:t>. This involves all the basic management functions: </a:t>
            </a:r>
            <a:r>
              <a:rPr lang="en-US" sz="2000" u="sng" dirty="0"/>
              <a:t>planning, organizing, leading &amp; controlling</a:t>
            </a:r>
            <a:r>
              <a:rPr lang="en-US" sz="2000" dirty="0" smtClean="0"/>
              <a:t>.</a:t>
            </a:r>
            <a:endParaRPr lang="en-AU" sz="2000" dirty="0"/>
          </a:p>
        </p:txBody>
      </p:sp>
    </p:spTree>
    <p:extLst>
      <p:ext uri="{BB962C8B-B14F-4D97-AF65-F5344CB8AC3E}">
        <p14:creationId xmlns="" xmlns:p14="http://schemas.microsoft.com/office/powerpoint/2010/main" val="26863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Important Organizational Strategies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 business strategies</a:t>
            </a:r>
          </a:p>
          <a:p>
            <a:r>
              <a:rPr lang="en-US" dirty="0" smtClean="0"/>
              <a:t>Customer service strategies</a:t>
            </a:r>
          </a:p>
          <a:p>
            <a:r>
              <a:rPr lang="en-US" dirty="0" smtClean="0"/>
              <a:t>Innovation strategies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Three strategies are important in today’s corporate world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2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E-Business strategy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289333"/>
            <a:ext cx="7556313" cy="5234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Managers use e-business strategies to develop a </a:t>
            </a:r>
            <a:r>
              <a:rPr lang="en-US" dirty="0" smtClean="0"/>
              <a:t>sustainable competitive </a:t>
            </a:r>
            <a:r>
              <a:rPr lang="en-US" dirty="0"/>
              <a:t>advantage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 cost leader can use e-business to lower costs in a variety of </a:t>
            </a:r>
            <a:r>
              <a:rPr lang="en-US" dirty="0" smtClean="0"/>
              <a:t>ways</a:t>
            </a:r>
          </a:p>
          <a:p>
            <a:r>
              <a:rPr lang="en-US" dirty="0" smtClean="0"/>
              <a:t>A </a:t>
            </a:r>
            <a:r>
              <a:rPr lang="en-US" dirty="0"/>
              <a:t>differentiator needs to offer products or services that customers perceive and value </a:t>
            </a:r>
            <a:r>
              <a:rPr lang="en-US" dirty="0" smtClean="0"/>
              <a:t>as unique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Finally, because the focuser targets a narrow market segment with customized products, it </a:t>
            </a:r>
            <a:r>
              <a:rPr lang="en-US" dirty="0"/>
              <a:t>might provide chat rooms or discussion boards for customers to interact with others who </a:t>
            </a:r>
            <a:r>
              <a:rPr lang="en-US" dirty="0" smtClean="0"/>
              <a:t>have common </a:t>
            </a:r>
            <a:r>
              <a:rPr lang="en-US" dirty="0"/>
              <a:t>interests, design niche Web sites that target specific groups with specific </a:t>
            </a:r>
            <a:r>
              <a:rPr lang="en-US" dirty="0" smtClean="0"/>
              <a:t>interest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422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Customer service strategies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Such strategies involve giving </a:t>
            </a:r>
            <a:r>
              <a:rPr lang="en-US" dirty="0" smtClean="0"/>
              <a:t>customers </a:t>
            </a:r>
            <a:r>
              <a:rPr lang="en-US" u="sng" dirty="0" smtClean="0"/>
              <a:t>what </a:t>
            </a:r>
            <a:r>
              <a:rPr lang="en-US" u="sng" dirty="0"/>
              <a:t>they want, communicating effectively</a:t>
            </a:r>
            <a:r>
              <a:rPr lang="en-US" dirty="0"/>
              <a:t> with them, and </a:t>
            </a:r>
            <a:r>
              <a:rPr lang="en-US" u="sng" dirty="0"/>
              <a:t>providing employees </a:t>
            </a:r>
            <a:r>
              <a:rPr lang="en-US" u="sng" dirty="0" smtClean="0"/>
              <a:t>with customer </a:t>
            </a:r>
            <a:r>
              <a:rPr lang="en-US" u="sng" dirty="0"/>
              <a:t>service </a:t>
            </a:r>
            <a:r>
              <a:rPr lang="en-US" u="sng" dirty="0" smtClean="0"/>
              <a:t>training</a:t>
            </a:r>
          </a:p>
          <a:p>
            <a:r>
              <a:rPr lang="en-US" dirty="0"/>
              <a:t> Managers should know </a:t>
            </a:r>
            <a:r>
              <a:rPr lang="en-US" u="sng" dirty="0"/>
              <a:t>what’s going on with customers</a:t>
            </a:r>
            <a:r>
              <a:rPr lang="en-US" dirty="0"/>
              <a:t>. They need to find </a:t>
            </a:r>
            <a:r>
              <a:rPr lang="en-US" dirty="0" smtClean="0"/>
              <a:t>out what </a:t>
            </a:r>
            <a:r>
              <a:rPr lang="en-US" u="sng" dirty="0"/>
              <a:t>customers liked and didn’t like </a:t>
            </a:r>
            <a:r>
              <a:rPr lang="en-US" dirty="0"/>
              <a:t>about their purchase encounter—from their </a:t>
            </a:r>
            <a:r>
              <a:rPr lang="en-US" dirty="0" smtClean="0"/>
              <a:t>interactions with </a:t>
            </a:r>
            <a:r>
              <a:rPr lang="en-US" dirty="0"/>
              <a:t>employees to their experience with </a:t>
            </a:r>
            <a:r>
              <a:rPr lang="en-US" u="sng" dirty="0"/>
              <a:t>the actual product or </a:t>
            </a:r>
            <a:r>
              <a:rPr lang="en-US" u="sng" dirty="0" smtClean="0"/>
              <a:t>service</a:t>
            </a:r>
            <a:endParaRPr lang="en-US" u="sng" dirty="0"/>
          </a:p>
          <a:p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u="sng" dirty="0"/>
              <a:t>organization’s culture </a:t>
            </a:r>
            <a:r>
              <a:rPr lang="en-US" dirty="0"/>
              <a:t>is important to </a:t>
            </a:r>
            <a:r>
              <a:rPr lang="en-US" u="sng" dirty="0"/>
              <a:t>providing excellent customer </a:t>
            </a:r>
            <a:r>
              <a:rPr lang="en-US" u="sng" dirty="0" smtClean="0"/>
              <a:t>service</a:t>
            </a:r>
            <a:r>
              <a:rPr lang="en-US" dirty="0" smtClean="0"/>
              <a:t>. This </a:t>
            </a:r>
            <a:r>
              <a:rPr lang="en-US" dirty="0"/>
              <a:t>typically requires that </a:t>
            </a:r>
            <a:r>
              <a:rPr lang="en-US" u="sng" dirty="0"/>
              <a:t>employees be trained </a:t>
            </a:r>
            <a:r>
              <a:rPr lang="en-US" dirty="0"/>
              <a:t>to provide </a:t>
            </a:r>
            <a:r>
              <a:rPr lang="en-US" u="sng" dirty="0"/>
              <a:t>exceptional customer service</a:t>
            </a:r>
          </a:p>
        </p:txBody>
      </p:sp>
    </p:spTree>
    <p:extLst>
      <p:ext uri="{BB962C8B-B14F-4D97-AF65-F5344CB8AC3E}">
        <p14:creationId xmlns="" xmlns:p14="http://schemas.microsoft.com/office/powerpoint/2010/main" val="233020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Innovation Strategies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Managers must first decide </a:t>
            </a:r>
            <a:r>
              <a:rPr lang="en-US" u="sng" dirty="0"/>
              <a:t>where the emphasis of their innovation</a:t>
            </a:r>
            <a:r>
              <a:rPr lang="en-US" dirty="0"/>
              <a:t> efforts will </a:t>
            </a:r>
            <a:r>
              <a:rPr lang="en-US" dirty="0" smtClean="0"/>
              <a:t>be</a:t>
            </a:r>
          </a:p>
          <a:p>
            <a:r>
              <a:rPr lang="en-US" dirty="0"/>
              <a:t> Basic scientific research requires the most resource commitment because </a:t>
            </a:r>
            <a:r>
              <a:rPr lang="en-US" dirty="0" smtClean="0"/>
              <a:t>it involves </a:t>
            </a:r>
            <a:r>
              <a:rPr lang="en-US" dirty="0"/>
              <a:t>the nuts-and-bolts work of scientific </a:t>
            </a:r>
            <a:r>
              <a:rPr lang="en-US" dirty="0" smtClean="0"/>
              <a:t>research</a:t>
            </a:r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focus on </a:t>
            </a:r>
            <a:r>
              <a:rPr lang="en-US" u="sng" dirty="0"/>
              <a:t>process </a:t>
            </a:r>
            <a:r>
              <a:rPr lang="en-US" u="sng" dirty="0" smtClean="0"/>
              <a:t>development</a:t>
            </a:r>
            <a:r>
              <a:rPr lang="en-US" dirty="0" smtClean="0"/>
              <a:t>. Using </a:t>
            </a:r>
            <a:r>
              <a:rPr lang="en-US" dirty="0"/>
              <a:t>this strategy, an organization looks for </a:t>
            </a:r>
            <a:r>
              <a:rPr lang="en-US" u="sng" dirty="0"/>
              <a:t>ways to improve and enhance </a:t>
            </a:r>
            <a:r>
              <a:rPr lang="en-US" dirty="0"/>
              <a:t>its </a:t>
            </a:r>
            <a:r>
              <a:rPr lang="en-US" dirty="0" smtClean="0"/>
              <a:t>work processes.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34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7102" y="1128117"/>
            <a:ext cx="3415376" cy="4824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93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Importance of Strategic Management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smtClean="0"/>
              <a:t>There </a:t>
            </a:r>
            <a:r>
              <a:rPr lang="en-US" sz="2200" dirty="0"/>
              <a:t>is </a:t>
            </a:r>
            <a:r>
              <a:rPr lang="en-US" sz="2200" u="sng" dirty="0"/>
              <a:t>positive relation </a:t>
            </a:r>
            <a:r>
              <a:rPr lang="en-US" sz="2200" dirty="0"/>
              <a:t>between </a:t>
            </a:r>
            <a:r>
              <a:rPr lang="en-US" sz="2200" u="sng" dirty="0"/>
              <a:t>planning and performance. </a:t>
            </a:r>
            <a:endParaRPr lang="en-AU" sz="2200" u="sng" dirty="0"/>
          </a:p>
          <a:p>
            <a:pPr lvl="0"/>
            <a:r>
              <a:rPr lang="en-US" sz="2200" dirty="0"/>
              <a:t>Managers can </a:t>
            </a:r>
            <a:r>
              <a:rPr lang="en-US" sz="2200" u="sng" dirty="0"/>
              <a:t>cope with uncertainty </a:t>
            </a:r>
            <a:r>
              <a:rPr lang="en-US" sz="2200" dirty="0"/>
              <a:t>by using the strategic management process to </a:t>
            </a:r>
            <a:r>
              <a:rPr lang="en-US" sz="2200" u="sng" dirty="0"/>
              <a:t>examine the relevant factors and decide what actions to take</a:t>
            </a:r>
            <a:r>
              <a:rPr lang="en-US" sz="2200" dirty="0"/>
              <a:t>. </a:t>
            </a:r>
            <a:endParaRPr lang="en-AU" sz="2200" dirty="0"/>
          </a:p>
          <a:p>
            <a:pPr lvl="0"/>
            <a:r>
              <a:rPr lang="en-US" sz="2200" dirty="0"/>
              <a:t>Strategic management helps to </a:t>
            </a:r>
            <a:r>
              <a:rPr lang="en-US" sz="2200" u="sng" dirty="0"/>
              <a:t>focus each part of the organization</a:t>
            </a:r>
            <a:r>
              <a:rPr lang="en-US" sz="2200" dirty="0"/>
              <a:t> so that they can </a:t>
            </a:r>
            <a:r>
              <a:rPr lang="en-US" sz="2200" u="sng" dirty="0"/>
              <a:t>work towards achieving the company’s goals. </a:t>
            </a:r>
            <a:endParaRPr lang="en-AU" sz="2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are three reasons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95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Strategic Management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9858" b="-985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The strategic management process is a </a:t>
            </a:r>
            <a:r>
              <a:rPr lang="en-US" sz="2000" u="sng" dirty="0" smtClean="0"/>
              <a:t>six-step </a:t>
            </a:r>
            <a:r>
              <a:rPr lang="en-US" sz="2000" u="sng" dirty="0"/>
              <a:t>process </a:t>
            </a:r>
            <a:r>
              <a:rPr lang="en-US" sz="2000" dirty="0"/>
              <a:t>that involves </a:t>
            </a:r>
            <a:r>
              <a:rPr lang="en-US" sz="2000" u="sng" dirty="0"/>
              <a:t>strategy planning, implementation and evaluation</a:t>
            </a:r>
            <a:r>
              <a:rPr lang="en-AU" sz="2000" u="sng" dirty="0"/>
              <a:t> </a:t>
            </a:r>
            <a:endParaRPr lang="en-US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82546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u="sng" dirty="0" smtClean="0"/>
              <a:t>Step 1: identifying the organization’s current mission, goals and strategies </a:t>
            </a:r>
            <a:endParaRPr lang="en-US" sz="30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statements provide clues to what these organization’s see as their purpose</a:t>
            </a:r>
            <a:r>
              <a:rPr lang="en-AU" dirty="0"/>
              <a:t> 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100" dirty="0"/>
              <a:t>A mission is a </a:t>
            </a:r>
            <a:r>
              <a:rPr lang="en-US" sz="2100" u="sng" dirty="0"/>
              <a:t>statement of purpose</a:t>
            </a:r>
            <a:r>
              <a:rPr lang="en-US" sz="2100" dirty="0"/>
              <a:t>. Defining the mission forces managers to </a:t>
            </a:r>
            <a:r>
              <a:rPr lang="en-US" sz="2100" u="sng" dirty="0"/>
              <a:t>identify what the business needs to do</a:t>
            </a:r>
            <a:r>
              <a:rPr lang="en-US" sz="21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36" y="3311635"/>
            <a:ext cx="7636883" cy="2439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72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Step 2: Doing an External </a:t>
            </a:r>
            <a:r>
              <a:rPr lang="en-US" b="1" u="sng" dirty="0" smtClean="0"/>
              <a:t>Analysis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41153" r="-41153" b="12378"/>
          <a:stretch/>
        </p:blipFill>
        <p:spPr>
          <a:xfrm>
            <a:off x="498475" y="2251076"/>
            <a:ext cx="7556500" cy="36319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Managers should examine the economic, demographic, political/legal, sociocultural, technological and global components to see the trend and change</a:t>
            </a:r>
            <a:r>
              <a:rPr lang="en-A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58084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Step 3: Doing an internal </a:t>
            </a:r>
            <a:r>
              <a:rPr lang="en-US" b="1" u="sng" dirty="0" smtClean="0"/>
              <a:t>analysis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organization’s resources </a:t>
            </a:r>
            <a:r>
              <a:rPr lang="en-US" dirty="0"/>
              <a:t>are </a:t>
            </a:r>
            <a:r>
              <a:rPr lang="en-US" u="sng" dirty="0"/>
              <a:t>its assets</a:t>
            </a:r>
            <a:r>
              <a:rPr lang="en-US" dirty="0"/>
              <a:t>: financial, physical, human and intangible</a:t>
            </a:r>
            <a:r>
              <a:rPr lang="en-US" dirty="0" smtClean="0"/>
              <a:t>.</a:t>
            </a:r>
            <a:endParaRPr lang="en-AU" dirty="0"/>
          </a:p>
          <a:p>
            <a:r>
              <a:rPr lang="en-US" dirty="0"/>
              <a:t>Its </a:t>
            </a:r>
            <a:r>
              <a:rPr lang="en-US" b="1" dirty="0"/>
              <a:t>capabilities</a:t>
            </a:r>
            <a:r>
              <a:rPr lang="en-US" dirty="0"/>
              <a:t> are its </a:t>
            </a:r>
            <a:r>
              <a:rPr lang="en-US" u="sng" dirty="0"/>
              <a:t>skills and abilities in doing the work </a:t>
            </a:r>
            <a:r>
              <a:rPr lang="en-US" dirty="0"/>
              <a:t>activities needed in its businesses  - how it does the work. </a:t>
            </a:r>
            <a:endParaRPr lang="en-AU" dirty="0"/>
          </a:p>
          <a:p>
            <a:r>
              <a:rPr lang="en-US" dirty="0"/>
              <a:t>The major </a:t>
            </a:r>
            <a:r>
              <a:rPr lang="en-US" u="sng" dirty="0"/>
              <a:t>value creating capabilities </a:t>
            </a:r>
            <a:r>
              <a:rPr lang="en-US" dirty="0"/>
              <a:t>are its </a:t>
            </a:r>
            <a:r>
              <a:rPr lang="en-US" b="1" dirty="0"/>
              <a:t>core competencies</a:t>
            </a:r>
            <a:endParaRPr lang="en-AU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43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Step 4: Formulating </a:t>
            </a:r>
            <a:r>
              <a:rPr lang="en-US" b="1" u="sng" dirty="0" smtClean="0"/>
              <a:t>Strategies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7" r="7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100" dirty="0"/>
              <a:t>Managers should consider the </a:t>
            </a:r>
            <a:r>
              <a:rPr lang="en-US" sz="2100" u="sng" dirty="0"/>
              <a:t>realities of the external environment</a:t>
            </a:r>
            <a:r>
              <a:rPr lang="en-US" sz="2100" dirty="0"/>
              <a:t> and their </a:t>
            </a:r>
            <a:r>
              <a:rPr lang="en-US" sz="2100" u="sng" dirty="0"/>
              <a:t>available resources </a:t>
            </a:r>
            <a:r>
              <a:rPr lang="en-US" sz="2100" dirty="0"/>
              <a:t>and capabilities</a:t>
            </a:r>
            <a:r>
              <a:rPr lang="en-AU" sz="2100" dirty="0"/>
              <a:t> </a:t>
            </a:r>
            <a:endParaRPr lang="en-US" sz="2100" dirty="0"/>
          </a:p>
        </p:txBody>
      </p:sp>
    </p:spTree>
    <p:extLst>
      <p:ext uri="{BB962C8B-B14F-4D97-AF65-F5344CB8AC3E}">
        <p14:creationId xmlns="" xmlns:p14="http://schemas.microsoft.com/office/powerpoint/2010/main" val="404228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5: Implementing </a:t>
            </a:r>
            <a:r>
              <a:rPr lang="en-US" b="1" dirty="0" smtClean="0"/>
              <a:t>Strategies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9149" r="-191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performance will suffer</a:t>
            </a:r>
            <a:r>
              <a:rPr lang="en-US" dirty="0"/>
              <a:t> if the strategies aren’t implemented properly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20106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134</TotalTime>
  <Words>1206</Words>
  <Application>Microsoft Office PowerPoint</Application>
  <PresentationFormat>On-screen Show (4:3)</PresentationFormat>
  <Paragraphs>96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Advantage</vt:lpstr>
      <vt:lpstr>MGT 210  Chapter 9: STRATEGIC MANAGEMENT &amp; PLANNING</vt:lpstr>
      <vt:lpstr>Strategic Management</vt:lpstr>
      <vt:lpstr>Importance of Strategic Management </vt:lpstr>
      <vt:lpstr>The Strategic Management</vt:lpstr>
      <vt:lpstr>Step 1: identifying the organization’s current mission, goals and strategies </vt:lpstr>
      <vt:lpstr>Step 2: Doing an External Analysis</vt:lpstr>
      <vt:lpstr>Step 3: Doing an internal analysis</vt:lpstr>
      <vt:lpstr>Step 4: Formulating Strategies</vt:lpstr>
      <vt:lpstr>Step 5: Implementing Strategies</vt:lpstr>
      <vt:lpstr>Step 6: Evaluating results</vt:lpstr>
      <vt:lpstr>Corporate Strategies</vt:lpstr>
      <vt:lpstr>Growth </vt:lpstr>
      <vt:lpstr>Stability</vt:lpstr>
      <vt:lpstr>Renewal</vt:lpstr>
      <vt:lpstr>Managing Corporate Strategies</vt:lpstr>
      <vt:lpstr>BCG Matrix</vt:lpstr>
      <vt:lpstr>Competitive Strategies </vt:lpstr>
      <vt:lpstr>Sustaining Competitive Advantage</vt:lpstr>
      <vt:lpstr>Choosing a Competitive Strategy</vt:lpstr>
      <vt:lpstr>Important Organizational Strategies</vt:lpstr>
      <vt:lpstr>E-Business strategy</vt:lpstr>
      <vt:lpstr>Customer service strategies</vt:lpstr>
      <vt:lpstr>Innovation Strategies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Biswas</dc:creator>
  <cp:lastModifiedBy>Akib's pc</cp:lastModifiedBy>
  <cp:revision>25</cp:revision>
  <dcterms:created xsi:type="dcterms:W3CDTF">2014-10-19T23:11:06Z</dcterms:created>
  <dcterms:modified xsi:type="dcterms:W3CDTF">2016-11-11T23:47:56Z</dcterms:modified>
</cp:coreProperties>
</file>